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1"/>
  </p:notesMasterIdLst>
  <p:sldIdLst>
    <p:sldId id="547" r:id="rId2"/>
    <p:sldId id="548" r:id="rId3"/>
    <p:sldId id="549" r:id="rId4"/>
    <p:sldId id="550" r:id="rId5"/>
    <p:sldId id="551" r:id="rId6"/>
    <p:sldId id="552" r:id="rId7"/>
    <p:sldId id="553" r:id="rId8"/>
    <p:sldId id="554" r:id="rId9"/>
    <p:sldId id="498" r:id="rId10"/>
    <p:sldId id="499" r:id="rId11"/>
    <p:sldId id="500" r:id="rId12"/>
    <p:sldId id="544" r:id="rId13"/>
    <p:sldId id="545" r:id="rId14"/>
    <p:sldId id="555" r:id="rId15"/>
    <p:sldId id="556" r:id="rId16"/>
    <p:sldId id="557" r:id="rId17"/>
    <p:sldId id="558" r:id="rId18"/>
    <p:sldId id="559" r:id="rId19"/>
    <p:sldId id="560" r:id="rId20"/>
    <p:sldId id="561" r:id="rId21"/>
    <p:sldId id="562" r:id="rId22"/>
    <p:sldId id="515" r:id="rId23"/>
    <p:sldId id="540" r:id="rId24"/>
    <p:sldId id="454" r:id="rId25"/>
    <p:sldId id="457" r:id="rId26"/>
    <p:sldId id="480" r:id="rId27"/>
    <p:sldId id="508" r:id="rId28"/>
    <p:sldId id="397" r:id="rId29"/>
    <p:sldId id="402" r:id="rId30"/>
    <p:sldId id="403" r:id="rId31"/>
    <p:sldId id="405" r:id="rId32"/>
    <p:sldId id="406" r:id="rId33"/>
    <p:sldId id="542" r:id="rId34"/>
    <p:sldId id="541" r:id="rId35"/>
    <p:sldId id="543" r:id="rId36"/>
    <p:sldId id="438" r:id="rId37"/>
    <p:sldId id="437" r:id="rId38"/>
    <p:sldId id="459" r:id="rId39"/>
    <p:sldId id="460" r:id="rId40"/>
    <p:sldId id="446" r:id="rId41"/>
    <p:sldId id="447" r:id="rId42"/>
    <p:sldId id="444" r:id="rId43"/>
    <p:sldId id="442" r:id="rId44"/>
    <p:sldId id="443" r:id="rId45"/>
    <p:sldId id="410" r:id="rId46"/>
    <p:sldId id="445" r:id="rId47"/>
    <p:sldId id="530" r:id="rId48"/>
    <p:sldId id="412" r:id="rId49"/>
    <p:sldId id="531" r:id="rId50"/>
    <p:sldId id="532" r:id="rId51"/>
    <p:sldId id="533" r:id="rId52"/>
    <p:sldId id="492" r:id="rId53"/>
    <p:sldId id="475" r:id="rId54"/>
    <p:sldId id="414" r:id="rId55"/>
    <p:sldId id="481" r:id="rId56"/>
    <p:sldId id="418" r:id="rId57"/>
    <p:sldId id="420" r:id="rId58"/>
    <p:sldId id="421" r:id="rId59"/>
    <p:sldId id="546" r:id="rId60"/>
    <p:sldId id="423" r:id="rId61"/>
    <p:sldId id="426" r:id="rId62"/>
    <p:sldId id="491" r:id="rId63"/>
    <p:sldId id="528" r:id="rId64"/>
    <p:sldId id="476" r:id="rId65"/>
    <p:sldId id="478" r:id="rId66"/>
    <p:sldId id="534" r:id="rId67"/>
    <p:sldId id="449" r:id="rId68"/>
    <p:sldId id="514" r:id="rId69"/>
    <p:sldId id="486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38" autoAdjust="0"/>
  </p:normalViewPr>
  <p:slideViewPr>
    <p:cSldViewPr snapToGrid="0">
      <p:cViewPr>
        <p:scale>
          <a:sx n="60" d="100"/>
          <a:sy n="60" d="100"/>
        </p:scale>
        <p:origin x="-99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8F0AD-E3C0-4118-AF74-03544C2F610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28DC-2413-4DE3-A9D7-BC8286E18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5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death of </a:t>
            </a:r>
            <a:r>
              <a:rPr lang="en-US" smtClean="0"/>
              <a:t>Bangladeshi doctor 56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31071-E6D6-4292-9686-1CCE5DFCBF3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91A15-B768-4FF0-A347-07E141BD81E1}" type="datetimeFigureOut">
              <a:rPr lang="en-SG" smtClean="0"/>
              <a:pPr/>
              <a:t>15/7/2020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E50D3D-A315-4F63-99F5-D76279684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31" y="1577586"/>
            <a:ext cx="11666500" cy="13705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SG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How much do we know about the invisible Enemy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SG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D2A0D-C10F-454B-B3B5-7D14AADA0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841" y="4319416"/>
            <a:ext cx="11392347" cy="2162176"/>
          </a:xfrm>
        </p:spPr>
        <p:txBody>
          <a:bodyPr>
            <a:noAutofit/>
          </a:bodyPr>
          <a:lstStyle/>
          <a:p>
            <a:pPr algn="r"/>
            <a:r>
              <a:rPr lang="en-SG" sz="3600" b="1" dirty="0" err="1" smtClean="0">
                <a:solidFill>
                  <a:schemeClr val="tx2"/>
                </a:solidFill>
              </a:rPr>
              <a:t>Dr.</a:t>
            </a:r>
            <a:r>
              <a:rPr lang="en-SG" sz="3600" b="1" dirty="0" smtClean="0">
                <a:solidFill>
                  <a:schemeClr val="tx2"/>
                </a:solidFill>
              </a:rPr>
              <a:t> </a:t>
            </a:r>
            <a:r>
              <a:rPr lang="en-SG" sz="3600" b="1" dirty="0" err="1" smtClean="0">
                <a:solidFill>
                  <a:schemeClr val="tx2"/>
                </a:solidFill>
              </a:rPr>
              <a:t>Quazi</a:t>
            </a:r>
            <a:r>
              <a:rPr lang="en-SG" sz="3600" b="1" dirty="0" smtClean="0">
                <a:solidFill>
                  <a:schemeClr val="tx2"/>
                </a:solidFill>
              </a:rPr>
              <a:t> </a:t>
            </a:r>
            <a:r>
              <a:rPr lang="en-SG" sz="3600" b="1" dirty="0" err="1" smtClean="0">
                <a:solidFill>
                  <a:schemeClr val="tx2"/>
                </a:solidFill>
              </a:rPr>
              <a:t>Tarikul</a:t>
            </a:r>
            <a:r>
              <a:rPr lang="en-SG" sz="3600" b="1" dirty="0" smtClean="0">
                <a:solidFill>
                  <a:schemeClr val="tx2"/>
                </a:solidFill>
              </a:rPr>
              <a:t> Islam</a:t>
            </a:r>
          </a:p>
          <a:p>
            <a:pPr algn="r"/>
            <a:r>
              <a:rPr lang="en-SG" sz="2800" b="1" dirty="0" smtClean="0">
                <a:solidFill>
                  <a:schemeClr val="tx1"/>
                </a:solidFill>
              </a:rPr>
              <a:t>Professor of Medicine</a:t>
            </a:r>
          </a:p>
          <a:p>
            <a:pPr algn="r"/>
            <a:r>
              <a:rPr lang="en-SG" sz="2800" b="1" dirty="0" smtClean="0">
                <a:solidFill>
                  <a:schemeClr val="tx1"/>
                </a:solidFill>
              </a:rPr>
              <a:t>Member, National Technical Advisory Committee on COVID-19</a:t>
            </a:r>
          </a:p>
          <a:p>
            <a:pPr algn="r"/>
            <a:r>
              <a:rPr lang="en-SG" sz="2800" b="1" dirty="0" smtClean="0"/>
              <a:t>                                                          </a:t>
            </a:r>
            <a:r>
              <a:rPr lang="en-SG" sz="2800" b="1" dirty="0" smtClean="0">
                <a:latin typeface="Bookman Old Style" panose="02050604050505020204" pitchFamily="18" charset="0"/>
              </a:rPr>
              <a:t>     </a:t>
            </a:r>
            <a:r>
              <a:rPr lang="en-SG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prof.tarik@gmail.com</a:t>
            </a:r>
            <a:endParaRPr lang="en-SG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r"/>
            <a:endParaRPr lang="en-SG" sz="2800" dirty="0"/>
          </a:p>
        </p:txBody>
      </p:sp>
      <p:sp>
        <p:nvSpPr>
          <p:cNvPr id="4" name="Rectangle 3"/>
          <p:cNvSpPr/>
          <p:nvPr/>
        </p:nvSpPr>
        <p:spPr>
          <a:xfrm>
            <a:off x="4072193" y="404098"/>
            <a:ext cx="3377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COVID-19</a:t>
            </a:r>
            <a:endParaRPr lang="en-US" sz="5400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USER\Desktop\COVID-19_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r="10718" b="4146"/>
          <a:stretch/>
        </p:blipFill>
        <p:spPr bwMode="auto">
          <a:xfrm>
            <a:off x="10357942" y="123255"/>
            <a:ext cx="1692164" cy="167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2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1"/>
            <a:ext cx="4388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4388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828801"/>
            <a:ext cx="4388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1" y="990601"/>
            <a:ext cx="43854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1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30" y="258872"/>
            <a:ext cx="10972800" cy="81318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Global: Health workers silenced, exposed and attacked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1891" y="1347305"/>
            <a:ext cx="11918730" cy="4769726"/>
          </a:xfrm>
        </p:spPr>
        <p:txBody>
          <a:bodyPr>
            <a:normAutofit fontScale="25000" lnSpcReduction="20000"/>
          </a:bodyPr>
          <a:lstStyle/>
          <a:p>
            <a:pPr>
              <a:buClr>
                <a:srgbClr val="FF0000"/>
              </a:buClr>
            </a:pPr>
            <a:r>
              <a:rPr lang="en-US" sz="9600" dirty="0" smtClean="0"/>
              <a:t>There is currently no systematic global tracking of how many health and essential workers have died after contracting COVID-19.</a:t>
            </a:r>
          </a:p>
          <a:p>
            <a:pPr>
              <a:buClr>
                <a:srgbClr val="FF0000"/>
              </a:buClr>
            </a:pPr>
            <a:endParaRPr lang="en-US" sz="9600" dirty="0" smtClean="0"/>
          </a:p>
          <a:p>
            <a:pPr>
              <a:buClr>
                <a:srgbClr val="FF0000"/>
              </a:buClr>
            </a:pPr>
            <a:r>
              <a:rPr lang="en-US" sz="9600" dirty="0" smtClean="0"/>
              <a:t>However, Amnesty International has collated and analyzed a wide range of available data that shows that over </a:t>
            </a:r>
            <a:r>
              <a:rPr lang="en-US" sz="9600" dirty="0" smtClean="0">
                <a:solidFill>
                  <a:srgbClr val="FF0000"/>
                </a:solidFill>
              </a:rPr>
              <a:t>3000 health workers are known to have died </a:t>
            </a:r>
            <a:r>
              <a:rPr lang="en-US" sz="9600" dirty="0" smtClean="0"/>
              <a:t>after contracting COVID-19 in </a:t>
            </a:r>
            <a:r>
              <a:rPr lang="en-US" sz="9600" dirty="0" smtClean="0">
                <a:solidFill>
                  <a:srgbClr val="FF0000"/>
                </a:solidFill>
              </a:rPr>
              <a:t>79 countries around the world.</a:t>
            </a:r>
          </a:p>
          <a:p>
            <a:pPr>
              <a:buClr>
                <a:srgbClr val="FF0000"/>
              </a:buClr>
            </a:pPr>
            <a:endParaRPr lang="en-US" sz="9600" dirty="0" smtClean="0"/>
          </a:p>
          <a:p>
            <a:pPr>
              <a:buClr>
                <a:srgbClr val="FF0000"/>
              </a:buClr>
            </a:pPr>
            <a:r>
              <a:rPr lang="en-US" sz="9600" dirty="0" smtClean="0"/>
              <a:t>According to Amnesty International’s monitoring, the countries with the highest numbers of health worker deaths thus far include the </a:t>
            </a:r>
            <a:r>
              <a:rPr lang="en-US" sz="9600" dirty="0" smtClean="0">
                <a:solidFill>
                  <a:srgbClr val="FF0000"/>
                </a:solidFill>
              </a:rPr>
              <a:t>USA (507), Russia (545), UK (540</a:t>
            </a:r>
            <a:r>
              <a:rPr lang="en-US" sz="9600" dirty="0" smtClean="0"/>
              <a:t>, including 262 social care workers), Brazil (351), Mexico (248), Italy (188), Egypt (111), Iran (91), Ecuador (82) and Spain (63). </a:t>
            </a:r>
          </a:p>
          <a:p>
            <a:pPr>
              <a:buClr>
                <a:srgbClr val="FF0000"/>
              </a:buClr>
            </a:pPr>
            <a:endParaRPr lang="en-US" sz="9600" dirty="0" smtClean="0"/>
          </a:p>
          <a:p>
            <a:pPr>
              <a:buClr>
                <a:srgbClr val="FF0000"/>
              </a:buClr>
            </a:pPr>
            <a:r>
              <a:rPr lang="en-US" sz="9600" dirty="0" smtClean="0"/>
              <a:t>Health workers reported serious shortages of personal protective equipment (PPE) in nearly all of the 63 countries and territories surveyed by Amnesty International.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5438" y="6318610"/>
            <a:ext cx="3586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chemeClr val="tx2"/>
                </a:solidFill>
              </a:rPr>
              <a:t>Amnesty International, July 13, 2020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603" y="404315"/>
            <a:ext cx="11572874" cy="4482995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</a:pPr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FF0000"/>
                </a:solidFill>
              </a:rPr>
              <a:t>doctor working </a:t>
            </a:r>
            <a:r>
              <a:rPr lang="en-US" sz="2400" dirty="0" smtClean="0"/>
              <a:t>in Mexico City told Amnesty International that doctors were spending about </a:t>
            </a:r>
            <a:r>
              <a:rPr lang="en-US" sz="2400" dirty="0" smtClean="0">
                <a:solidFill>
                  <a:srgbClr val="FF0000"/>
                </a:solidFill>
              </a:rPr>
              <a:t>12% of their monthly salaries buying their own PPE</a:t>
            </a:r>
            <a:r>
              <a:rPr lang="en-US" sz="2400" dirty="0" smtClean="0"/>
              <a:t>.</a:t>
            </a:r>
          </a:p>
          <a:p>
            <a:pPr marL="0" indent="0" algn="just">
              <a:buClr>
                <a:srgbClr val="FF0000"/>
              </a:buClr>
              <a:buNone/>
            </a:pPr>
            <a:endParaRPr lang="en-US" sz="1000" dirty="0" smtClean="0"/>
          </a:p>
          <a:p>
            <a:pPr algn="just">
              <a:buClr>
                <a:srgbClr val="FF0000"/>
              </a:buClr>
            </a:pPr>
            <a:r>
              <a:rPr lang="en-US" sz="2400" dirty="0" smtClean="0"/>
              <a:t>In addition to a </a:t>
            </a:r>
            <a:r>
              <a:rPr lang="en-US" sz="2400" dirty="0" smtClean="0">
                <a:solidFill>
                  <a:srgbClr val="FF0000"/>
                </a:solidFill>
              </a:rPr>
              <a:t>global shortage of supply</a:t>
            </a:r>
            <a:r>
              <a:rPr lang="en-US" sz="2400" dirty="0" smtClean="0"/>
              <a:t>, trade restrictions may have aggravated this problem. In June 2020, 56 countries and two </a:t>
            </a:r>
            <a:r>
              <a:rPr lang="en-US" sz="2400" dirty="0" smtClean="0">
                <a:solidFill>
                  <a:srgbClr val="FF0000"/>
                </a:solidFill>
              </a:rPr>
              <a:t>trade blocs </a:t>
            </a:r>
            <a:r>
              <a:rPr lang="en-US" sz="2400" dirty="0" smtClean="0"/>
              <a:t>(the European Union and the Eurasian Economic Union) had put in place measures to either ban or restrict the export of some, or all, forms of PPE or its components.</a:t>
            </a:r>
          </a:p>
          <a:p>
            <a:pPr marL="0" indent="0" algn="just">
              <a:buClr>
                <a:srgbClr val="FF0000"/>
              </a:buClr>
              <a:buNone/>
            </a:pPr>
            <a:endParaRPr lang="en-US" sz="1000" dirty="0" smtClean="0"/>
          </a:p>
          <a:p>
            <a:pPr algn="just">
              <a:buClr>
                <a:srgbClr val="FF0000"/>
              </a:buClr>
            </a:pPr>
            <a:r>
              <a:rPr lang="en-US" sz="2400" dirty="0" smtClean="0"/>
              <a:t>Amnesty International documented several cases where health and essential workers experienced </a:t>
            </a:r>
            <a:r>
              <a:rPr lang="en-US" sz="2400" dirty="0" smtClean="0">
                <a:solidFill>
                  <a:srgbClr val="FF0000"/>
                </a:solidFill>
              </a:rPr>
              <a:t>stigma and violence because of their jobs. </a:t>
            </a:r>
            <a:r>
              <a:rPr lang="en-US" sz="2400" dirty="0" smtClean="0"/>
              <a:t>For example, a nurse in Mexico was reportedly drenched with chlorine while walking on the street, and in the Philippines, attackers poured bleach in the face of a hospital utility worker.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8212376" y="6334375"/>
            <a:ext cx="3586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i="1" dirty="0">
                <a:solidFill>
                  <a:schemeClr val="tx2"/>
                </a:solidFill>
              </a:rPr>
              <a:t>Amnesty International, July 13, 2020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877" y="5020310"/>
            <a:ext cx="118083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400" b="1" cap="all" dirty="0">
                <a:solidFill>
                  <a:schemeClr val="tx2"/>
                </a:solidFill>
              </a:rPr>
              <a:t>TAKE ACTION AND ADD YOUR VOICE</a:t>
            </a:r>
          </a:p>
          <a:p>
            <a:pPr algn="ctr">
              <a:buClr>
                <a:srgbClr val="FF0000"/>
              </a:buClr>
            </a:pPr>
            <a:endParaRPr lang="en-US" sz="1000" b="1" dirty="0">
              <a:solidFill>
                <a:schemeClr val="tx2"/>
              </a:solidFill>
            </a:endParaRPr>
          </a:p>
          <a:p>
            <a:pPr algn="ctr">
              <a:buClr>
                <a:srgbClr val="FF0000"/>
              </a:buClr>
            </a:pPr>
            <a:r>
              <a:rPr lang="en-US" sz="3000" dirty="0">
                <a:solidFill>
                  <a:srgbClr val="FF0000"/>
                </a:solidFill>
              </a:rPr>
              <a:t>Let’s Protect Health and Essential Workers Everywhere in the World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117" y="180045"/>
            <a:ext cx="6957848" cy="76588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Timeline of Symptoms 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" y="1040523"/>
            <a:ext cx="12044855" cy="578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b="4240"/>
          <a:stretch/>
        </p:blipFill>
        <p:spPr bwMode="auto">
          <a:xfrm>
            <a:off x="2440907" y="206562"/>
            <a:ext cx="7633259" cy="654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925609" y="472970"/>
            <a:ext cx="3421118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89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38873-59AA-4F7B-A01E-F9E2D842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166" y="258872"/>
            <a:ext cx="5707117" cy="1143000"/>
          </a:xfrm>
        </p:spPr>
        <p:txBody>
          <a:bodyPr/>
          <a:lstStyle/>
          <a:p>
            <a:pPr algn="ctr"/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Definition</a:t>
            </a:r>
            <a:endParaRPr lang="en-SG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E488C1-554A-4EA7-A5A9-80D9F7AD5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2364" y="2312697"/>
            <a:ext cx="3460652" cy="262894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3600" b="1" dirty="0">
                <a:solidFill>
                  <a:schemeClr val="tx2"/>
                </a:solidFill>
              </a:rPr>
              <a:t>Suspect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3600" b="1" dirty="0">
                <a:solidFill>
                  <a:schemeClr val="tx2"/>
                </a:solidFill>
              </a:rPr>
              <a:t>Probable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3600" b="1" dirty="0">
                <a:solidFill>
                  <a:schemeClr val="tx2"/>
                </a:solidFill>
              </a:rPr>
              <a:t>Confirmed </a:t>
            </a:r>
          </a:p>
          <a:p>
            <a:pPr>
              <a:buClr>
                <a:srgbClr val="FF0000"/>
              </a:buClr>
            </a:pPr>
            <a:endParaRPr lang="en-SG" sz="3600" dirty="0">
              <a:solidFill>
                <a:schemeClr val="tx2"/>
              </a:solidFill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xmlns="" id="{D9003A95-0C94-4AF0-8056-EBBB4688AE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90978" y="1993024"/>
            <a:ext cx="6162822" cy="34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CCA0C2-07AB-4D0C-AD64-34C647E6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8872"/>
            <a:ext cx="10972800" cy="813183"/>
          </a:xfrm>
        </p:spPr>
        <p:txBody>
          <a:bodyPr>
            <a:no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S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Suspect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</a:t>
            </a:r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SG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8ECCAE-C319-4921-B95E-5E71F8601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66" y="1411011"/>
            <a:ext cx="10972800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Acute respiratory illness, AND </a:t>
            </a:r>
            <a:r>
              <a:rPr lang="en-SG" sz="2800" b="1" dirty="0" smtClean="0">
                <a:solidFill>
                  <a:schemeClr val="tx2"/>
                </a:solidFill>
              </a:rPr>
              <a:t>H/O </a:t>
            </a:r>
            <a:r>
              <a:rPr lang="en-SG" sz="2800" b="1" dirty="0">
                <a:solidFill>
                  <a:schemeClr val="tx2"/>
                </a:solidFill>
              </a:rPr>
              <a:t>travel to or residence in a country with COVID-19 disease during last 14 days. 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800" b="1" dirty="0" smtClean="0">
                <a:solidFill>
                  <a:schemeClr val="tx2"/>
                </a:solidFill>
              </a:rPr>
              <a:t>					</a:t>
            </a:r>
            <a:r>
              <a:rPr lang="en-SG" sz="2800" b="1" dirty="0" smtClean="0">
                <a:solidFill>
                  <a:srgbClr val="FF0000"/>
                </a:solidFill>
              </a:rPr>
              <a:t>OR</a:t>
            </a:r>
            <a:r>
              <a:rPr lang="en-SG" sz="2800" b="1" dirty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Any acute respiratory illness AND contact with confirmed or probable COVID-19 case during last 14 days. 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800" b="1" dirty="0" smtClean="0">
                <a:solidFill>
                  <a:schemeClr val="tx2"/>
                </a:solidFill>
              </a:rPr>
              <a:t>					</a:t>
            </a:r>
            <a:r>
              <a:rPr lang="en-SG" sz="2800" b="1" dirty="0" smtClean="0">
                <a:solidFill>
                  <a:srgbClr val="FF0000"/>
                </a:solidFill>
              </a:rPr>
              <a:t>OR</a:t>
            </a:r>
            <a:r>
              <a:rPr lang="en-SG" sz="2800" b="1" dirty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Severe acute respiratory illness AND no alternative diagnosis. </a:t>
            </a:r>
          </a:p>
        </p:txBody>
      </p:sp>
    </p:spTree>
    <p:extLst>
      <p:ext uri="{BB962C8B-B14F-4D97-AF65-F5344CB8AC3E}">
        <p14:creationId xmlns:p14="http://schemas.microsoft.com/office/powerpoint/2010/main" val="36285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3E798-EB4B-4553-9D59-7757AAE7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Probable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</a:t>
            </a:r>
            <a:endParaRPr lang="en-SG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B596A8-DB08-4DA9-8673-533DC8828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612" y="1965092"/>
            <a:ext cx="8027591" cy="2701503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Suspect with inconclusive COVID-19 test  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b="1" dirty="0">
                <a:solidFill>
                  <a:schemeClr val="tx2"/>
                </a:solidFill>
              </a:rPr>
              <a:t>   </a:t>
            </a:r>
            <a:r>
              <a:rPr lang="en-SG" b="1" dirty="0" smtClean="0">
                <a:solidFill>
                  <a:schemeClr val="tx2"/>
                </a:solidFill>
              </a:rPr>
              <a:t>				</a:t>
            </a:r>
            <a:r>
              <a:rPr lang="en-SG" b="1" dirty="0" smtClean="0">
                <a:solidFill>
                  <a:srgbClr val="FF0000"/>
                </a:solidFill>
              </a:rPr>
              <a:t>OR</a:t>
            </a:r>
            <a:r>
              <a:rPr lang="en-SG" b="1" dirty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Suspect, COVID-19 test could not be done.</a:t>
            </a:r>
          </a:p>
        </p:txBody>
      </p:sp>
    </p:spTree>
    <p:extLst>
      <p:ext uri="{BB962C8B-B14F-4D97-AF65-F5344CB8AC3E}">
        <p14:creationId xmlns:p14="http://schemas.microsoft.com/office/powerpoint/2010/main" val="30232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987BD0-1322-4504-AD7A-EE435C5F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3830"/>
            <a:ext cx="10972800" cy="1143000"/>
          </a:xfrm>
        </p:spPr>
        <p:txBody>
          <a:bodyPr/>
          <a:lstStyle/>
          <a:p>
            <a:pPr algn="ctr"/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Confirmed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</a:t>
            </a:r>
            <a:endParaRPr lang="en-SG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72ADB0-F14A-4D62-9310-DC98CCE42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030" y="2925118"/>
            <a:ext cx="10515600" cy="574836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Case with laboratory confirmation of COVID-19 infection</a:t>
            </a:r>
          </a:p>
        </p:txBody>
      </p:sp>
    </p:spTree>
    <p:extLst>
      <p:ext uri="{BB962C8B-B14F-4D97-AF65-F5344CB8AC3E}">
        <p14:creationId xmlns:p14="http://schemas.microsoft.com/office/powerpoint/2010/main" val="404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74" y="1269117"/>
            <a:ext cx="11251324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 69 year old man had 2 days low grade temperature without cough, sore throat and SOB had severe fatigue only passed 7 days at home.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He was checking saturation at home which remains between 95 – 96% so he did not do any investigations. On 9</a:t>
            </a:r>
            <a:r>
              <a:rPr lang="en-US" sz="2800" baseline="30000" dirty="0" smtClean="0">
                <a:solidFill>
                  <a:schemeClr val="tx2"/>
                </a:solidFill>
              </a:rPr>
              <a:t>th</a:t>
            </a:r>
            <a:r>
              <a:rPr lang="en-US" sz="2800" dirty="0" smtClean="0">
                <a:solidFill>
                  <a:schemeClr val="tx2"/>
                </a:solidFill>
              </a:rPr>
              <a:t> day of illness he has been investigated for RT-PCR for COVID came negative. On 10</a:t>
            </a:r>
            <a:r>
              <a:rPr lang="en-US" sz="2800" baseline="30000" dirty="0" smtClean="0">
                <a:solidFill>
                  <a:schemeClr val="tx2"/>
                </a:solidFill>
              </a:rPr>
              <a:t>th</a:t>
            </a:r>
            <a:r>
              <a:rPr lang="en-US" sz="2800" dirty="0" smtClean="0">
                <a:solidFill>
                  <a:schemeClr val="tx2"/>
                </a:solidFill>
              </a:rPr>
              <a:t> day CRP,  </a:t>
            </a:r>
            <a:r>
              <a:rPr lang="en-US" sz="2800" dirty="0" err="1" smtClean="0">
                <a:solidFill>
                  <a:schemeClr val="tx2"/>
                </a:solidFill>
              </a:rPr>
              <a:t>Ferritin</a:t>
            </a:r>
            <a:r>
              <a:rPr lang="en-US" sz="2800" dirty="0" smtClean="0">
                <a:solidFill>
                  <a:schemeClr val="tx2"/>
                </a:solidFill>
              </a:rPr>
              <a:t>, LDH, D-</a:t>
            </a:r>
            <a:r>
              <a:rPr lang="en-US" sz="2800" dirty="0" err="1" smtClean="0">
                <a:solidFill>
                  <a:schemeClr val="tx2"/>
                </a:solidFill>
              </a:rPr>
              <a:t>dimer</a:t>
            </a:r>
            <a:r>
              <a:rPr lang="en-US" sz="2800" dirty="0" smtClean="0">
                <a:solidFill>
                  <a:schemeClr val="tx2"/>
                </a:solidFill>
              </a:rPr>
              <a:t> and HRCT Lung. All investigations were very high with HRCT chest shows 60 % of lung infiltrates as GGO and crazy paving. 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22D138-DA5A-4863-BDF5-408FAB29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02" y="290404"/>
            <a:ext cx="10972800" cy="1143000"/>
          </a:xfrm>
        </p:spPr>
        <p:txBody>
          <a:bodyPr/>
          <a:lstStyle/>
          <a:p>
            <a:pPr algn="ctr"/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Who is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Contact</a:t>
            </a:r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9C299B-C549-4197-A4F2-1C4269344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243"/>
            <a:ext cx="10515600" cy="51206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No symptoms, but exposed to probable or confirmed case within 2 days before and 14 days after onset of symptoms.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endParaRPr lang="en-SG" sz="100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Contact pattern</a:t>
            </a:r>
          </a:p>
          <a:p>
            <a:pPr marL="457200" lvl="1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400" b="1" dirty="0" smtClean="0"/>
              <a:t>		- Face-to-face </a:t>
            </a:r>
            <a:r>
              <a:rPr lang="en-SG" sz="2400" b="1" dirty="0"/>
              <a:t>contact within 1 meter and for &gt;15 minutes</a:t>
            </a:r>
          </a:p>
          <a:p>
            <a:pPr marL="457200" lvl="1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400" b="1" dirty="0" smtClean="0"/>
              <a:t>		- Direct </a:t>
            </a:r>
            <a:r>
              <a:rPr lang="en-SG" sz="2400" b="1" dirty="0"/>
              <a:t>physical contact</a:t>
            </a:r>
          </a:p>
          <a:p>
            <a:pPr marL="457200" lvl="1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400" b="1" dirty="0" smtClean="0"/>
              <a:t>		- Direct </a:t>
            </a:r>
            <a:r>
              <a:rPr lang="en-SG" sz="2400" b="1" dirty="0"/>
              <a:t>care of COVID-19 patient without proper PPE.</a:t>
            </a:r>
          </a:p>
        </p:txBody>
      </p:sp>
    </p:spTree>
    <p:extLst>
      <p:ext uri="{BB962C8B-B14F-4D97-AF65-F5344CB8AC3E}">
        <p14:creationId xmlns:p14="http://schemas.microsoft.com/office/powerpoint/2010/main" val="5140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63BC51-CEB3-4CFD-9235-5634208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69" y="2330340"/>
            <a:ext cx="10515600" cy="9525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Presentation</a:t>
            </a:r>
            <a:endParaRPr lang="en-SG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1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41" y="2251701"/>
            <a:ext cx="9416320" cy="444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738" y="287189"/>
            <a:ext cx="11587655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According to a study of nearly </a:t>
            </a:r>
            <a:r>
              <a:rPr lang="en-US" sz="2800" dirty="0">
                <a:solidFill>
                  <a:srgbClr val="FF0000"/>
                </a:solidFill>
              </a:rPr>
              <a:t>56,000 laboratory confirmed cases</a:t>
            </a:r>
            <a:r>
              <a:rPr lang="en-US" sz="2800" dirty="0"/>
              <a:t> cited in the WHO report, the most common symptom, experienced by </a:t>
            </a:r>
            <a:r>
              <a:rPr lang="en-US" sz="2800" dirty="0">
                <a:solidFill>
                  <a:srgbClr val="FF0000"/>
                </a:solidFill>
              </a:rPr>
              <a:t>88%</a:t>
            </a:r>
            <a:r>
              <a:rPr lang="en-US" sz="2800" dirty="0"/>
              <a:t> of confirmed patients, is a </a:t>
            </a:r>
            <a:r>
              <a:rPr lang="en-US" sz="2800" dirty="0">
                <a:solidFill>
                  <a:srgbClr val="FF0000"/>
                </a:solidFill>
              </a:rPr>
              <a:t>fever.</a:t>
            </a:r>
          </a:p>
        </p:txBody>
      </p:sp>
    </p:spTree>
    <p:extLst>
      <p:ext uri="{BB962C8B-B14F-4D97-AF65-F5344CB8AC3E}">
        <p14:creationId xmlns:p14="http://schemas.microsoft.com/office/powerpoint/2010/main" val="14804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19" y="1180448"/>
            <a:ext cx="5410200" cy="49260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52247" y="1199169"/>
            <a:ext cx="5927680" cy="5068891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Patient may not feel SOB in the early stage of the disease though there is hypoxia- known as Happy Hypoxia. 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Those who could not be diagnosed between 8-10 days that they have bi lateral lung infiltrates, their course of the disease and prognosis goes worst.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These group of patients proceeds to Severe /Critical.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5658" y="418945"/>
            <a:ext cx="2783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Check at Home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980" y="128635"/>
            <a:ext cx="6445469" cy="88035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Disease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Manifestations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5607"/>
            <a:ext cx="9882352" cy="441595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Asymptomatic (5%-80%)</a:t>
            </a:r>
            <a:r>
              <a:rPr lang="en-US" sz="2400" b="1" baseline="30000" dirty="0">
                <a:solidFill>
                  <a:schemeClr val="tx2"/>
                </a:solidFill>
              </a:rPr>
              <a:t>1</a:t>
            </a:r>
            <a:r>
              <a:rPr lang="en-US" sz="2400" b="1" dirty="0"/>
              <a:t> </a:t>
            </a:r>
            <a:r>
              <a:rPr lang="en-US" sz="2400" b="1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In USA 40% ( The Mirror, 13 June)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Presymptomatic</a:t>
            </a:r>
            <a:r>
              <a:rPr lang="en-US" sz="2400" b="1" baseline="30000" dirty="0">
                <a:solidFill>
                  <a:schemeClr val="tx2"/>
                </a:solidFill>
              </a:rPr>
              <a:t>2,3</a:t>
            </a:r>
            <a:r>
              <a:rPr lang="en-US" sz="2400" b="1" dirty="0"/>
              <a:t> 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Initially </a:t>
            </a:r>
            <a:r>
              <a:rPr lang="en-GB" sz="2000" b="1" dirty="0"/>
              <a:t>asymptomatic (1-3 days), later develops symptoms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Accounts </a:t>
            </a:r>
            <a:r>
              <a:rPr lang="en-GB" sz="2000" b="1" dirty="0"/>
              <a:t>for 6%-12% disease transmission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To </a:t>
            </a:r>
            <a:r>
              <a:rPr lang="en-GB" sz="2000" b="1" dirty="0"/>
              <a:t>prevent transmission, limiting contacts may not be enough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Supports </a:t>
            </a:r>
            <a:r>
              <a:rPr lang="en-GB" sz="2000" b="1" dirty="0"/>
              <a:t>social distancing, wearing surgical masks at population level.</a:t>
            </a:r>
            <a:endParaRPr lang="en-US" sz="2000" b="1" dirty="0"/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Symptomatic</a:t>
            </a:r>
            <a:r>
              <a:rPr lang="en-US" sz="2400" b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996286" y="5423093"/>
            <a:ext cx="10522423" cy="10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1. https://www.cebm.net/covid-19/covid-19-what-proportion-are-asymptomatic/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2. Wei WE, et al. MMWR </a:t>
            </a:r>
            <a:r>
              <a:rPr lang="en-US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Morb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 Mortal </a:t>
            </a:r>
            <a:r>
              <a:rPr lang="en-US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Wkly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 Rep. 2020 Apr 1. </a:t>
            </a:r>
            <a:r>
              <a:rPr lang="en-US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: 10.15585/mmwr.mm6914e1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fr-F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 Qian G, et al. Clin Infect Dis2020;ciaa316. doi:10.1093/cid/ciaa316</a:t>
            </a:r>
            <a:endParaRPr lang="en-US" sz="1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7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302" y="132744"/>
            <a:ext cx="10972800" cy="1143000"/>
          </a:xfrm>
        </p:spPr>
        <p:txBody>
          <a:bodyPr/>
          <a:lstStyle/>
          <a:p>
            <a:pPr algn="ctr"/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Features 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574290"/>
              </p:ext>
            </p:extLst>
          </p:nvPr>
        </p:nvGraphicFramePr>
        <p:xfrm>
          <a:off x="1188871" y="1690688"/>
          <a:ext cx="9814258" cy="3545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1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071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38736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latin typeface="+mn-lt"/>
                        </a:rPr>
                        <a:t>Cough and shortness of breath or difficulty breathing plus at least 2 may indicate </a:t>
                      </a:r>
                      <a:r>
                        <a:rPr lang="en-GB" sz="2400" dirty="0" smtClean="0">
                          <a:latin typeface="+mn-lt"/>
                        </a:rPr>
                        <a:t>COVID-19 (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not always applicable</a:t>
                      </a:r>
                      <a:r>
                        <a:rPr lang="en-GB" sz="2400" dirty="0" smtClean="0">
                          <a:latin typeface="+mn-lt"/>
                        </a:rPr>
                        <a:t>)</a:t>
                      </a:r>
                      <a:endParaRPr lang="en-GB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4754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Fever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Chills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Repeated shaking with chills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Muscle pain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endParaRPr lang="en-US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Headache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Sore throat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b="1" dirty="0">
                          <a:latin typeface="+mn-lt"/>
                        </a:rPr>
                        <a:t>New loss of taste or smell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endParaRPr lang="en-US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88871" y="5799276"/>
            <a:ext cx="9814258" cy="603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CDC. Symptoms of Coronavirus. CDC. Available at https://www.cdc.gov/coronavirus/2019-ncov/symptoms-testing/symptoms.html. March 20, 2020; Accessed: April 28, 2020.</a:t>
            </a:r>
            <a:endParaRPr lang="en-US" sz="16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572"/>
            <a:ext cx="10515600" cy="119062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High-Risk Features 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4999"/>
            <a:ext cx="10515600" cy="41891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Age ≥65 years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Nursing home or long-term care facility </a:t>
            </a:r>
            <a:r>
              <a:rPr lang="en-GB" sz="2800" b="1" dirty="0" smtClean="0">
                <a:solidFill>
                  <a:schemeClr val="tx2"/>
                </a:solidFill>
              </a:rPr>
              <a:t>resident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 smtClean="0">
                <a:solidFill>
                  <a:schemeClr val="tx2"/>
                </a:solidFill>
              </a:rPr>
              <a:t>Cardiac</a:t>
            </a:r>
            <a:r>
              <a:rPr lang="en-GB" sz="2800" b="1" dirty="0">
                <a:solidFill>
                  <a:schemeClr val="tx2"/>
                </a:solidFill>
              </a:rPr>
              <a:t>: Heart disease with complications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Immunocompromised: Including cancer treatment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Severe obesity: BMI ≥</a:t>
            </a:r>
            <a:r>
              <a:rPr lang="en-GB" sz="2800" b="1" dirty="0" smtClean="0">
                <a:solidFill>
                  <a:schemeClr val="tx2"/>
                </a:solidFill>
              </a:rPr>
              <a:t>40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 smtClean="0">
                <a:solidFill>
                  <a:schemeClr val="tx2"/>
                </a:solidFill>
              </a:rPr>
              <a:t>High risk Pregnancy</a:t>
            </a:r>
            <a:endParaRPr lang="en-GB" sz="2800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Comorbidities: Diabetes, renal failure, liver </a:t>
            </a:r>
            <a:r>
              <a:rPr lang="en-GB" sz="2800" b="1" dirty="0" smtClean="0">
                <a:solidFill>
                  <a:schemeClr val="tx2"/>
                </a:solidFill>
              </a:rPr>
              <a:t>disease, HTN 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24305" y="6352985"/>
            <a:ext cx="327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Centre for Disease Control, USA </a:t>
            </a:r>
          </a:p>
        </p:txBody>
      </p:sp>
    </p:spTree>
    <p:extLst>
      <p:ext uri="{BB962C8B-B14F-4D97-AF65-F5344CB8AC3E}">
        <p14:creationId xmlns:p14="http://schemas.microsoft.com/office/powerpoint/2010/main" val="17926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Spectrum of Clinical Syndromes 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Associated </a:t>
            </a:r>
            <a:r>
              <a:rPr lang="en-US" sz="4000" b="1" dirty="0">
                <a:solidFill>
                  <a:srgbClr val="FF0000"/>
                </a:solidFill>
              </a:rPr>
              <a:t>with </a:t>
            </a:r>
            <a:r>
              <a:rPr lang="en-US" sz="4000" b="1" dirty="0" smtClean="0">
                <a:solidFill>
                  <a:srgbClr val="FF0000"/>
                </a:solidFill>
              </a:rPr>
              <a:t>COVID-19 Infection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430010" y="6309055"/>
            <a:ext cx="515007" cy="501647"/>
          </a:xfrm>
        </p:spPr>
        <p:txBody>
          <a:bodyPr>
            <a:normAutofit/>
          </a:bodyPr>
          <a:lstStyle/>
          <a:p>
            <a:fld id="{446C25DB-F9FA-4E68-BDC1-CCEFF259B229}" type="slidenum">
              <a:rPr lang="en-US" smtClean="0">
                <a:solidFill>
                  <a:schemeClr val="tx2"/>
                </a:solidFill>
              </a:rPr>
              <a:pPr/>
              <a:t>27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941820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Mild illness(ILI)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0701" y="2529062"/>
            <a:ext cx="558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  Pneumonia (Moderate)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6317" y="3116305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Severe Pneumonia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9795" y="3687205"/>
            <a:ext cx="5693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Acute Respiratory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Distress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Syndrome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1579" y="4290655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Sepsis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4749" y="5008202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Septic shock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CB3BCC-703A-4DD4-8592-8683B2D2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1212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Severe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Pneumonia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B687EA-C225-4195-A96D-1F4803DD0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SG" sz="3600" b="1" dirty="0">
                <a:solidFill>
                  <a:schemeClr val="tx2"/>
                </a:solidFill>
              </a:rPr>
              <a:t>Fever or suspected RTI, plus one of :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SG" sz="2400" b="1" dirty="0" smtClean="0"/>
              <a:t>					</a:t>
            </a:r>
            <a:r>
              <a:rPr lang="en-SG" b="1" dirty="0" smtClean="0"/>
              <a:t>- Respiratory </a:t>
            </a:r>
            <a:r>
              <a:rPr lang="en-SG" b="1" dirty="0"/>
              <a:t>rate &gt;30/min.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SG" b="1" dirty="0" smtClean="0"/>
              <a:t>					- Severe </a:t>
            </a:r>
            <a:r>
              <a:rPr lang="en-SG" b="1" dirty="0"/>
              <a:t>respiratory distress; or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SG" b="1" dirty="0" smtClean="0"/>
              <a:t>					- SpO</a:t>
            </a:r>
            <a:r>
              <a:rPr lang="en-SG" b="1" baseline="-25000" dirty="0" smtClean="0"/>
              <a:t>2</a:t>
            </a:r>
            <a:r>
              <a:rPr lang="en-SG" b="1" dirty="0" smtClean="0"/>
              <a:t> </a:t>
            </a:r>
            <a:r>
              <a:rPr lang="en-SG" b="1" dirty="0"/>
              <a:t>≤93% on room air.</a:t>
            </a:r>
          </a:p>
        </p:txBody>
      </p:sp>
    </p:spTree>
    <p:extLst>
      <p:ext uri="{BB962C8B-B14F-4D97-AF65-F5344CB8AC3E}">
        <p14:creationId xmlns:p14="http://schemas.microsoft.com/office/powerpoint/2010/main" val="26494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0BD6A3-3788-4B76-B3EB-51CA70E1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68" y="164276"/>
            <a:ext cx="10972800" cy="1143000"/>
          </a:xfrm>
        </p:spPr>
        <p:txBody>
          <a:bodyPr>
            <a:normAutofit/>
          </a:bodyPr>
          <a:lstStyle/>
          <a:p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Acute </a:t>
            </a:r>
            <a:r>
              <a:rPr lang="en-SG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Respiratory Distress Syndrome </a:t>
            </a:r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(ARDS)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C23E85-40B7-45EE-8B51-8ED12FD25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109611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Acute onset (within 1 week)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Bilateral opacities on chest imaging (e.g., x-ray)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Impaired oxygenation: </a:t>
            </a:r>
            <a:r>
              <a:rPr lang="en-SG" sz="2800" b="1" dirty="0" err="1">
                <a:solidFill>
                  <a:schemeClr val="tx2"/>
                </a:solidFill>
              </a:rPr>
              <a:t>PaO</a:t>
            </a:r>
            <a:r>
              <a:rPr lang="en-SG" sz="2800" b="1" dirty="0">
                <a:solidFill>
                  <a:schemeClr val="tx2"/>
                </a:solidFill>
              </a:rPr>
              <a:t>₂/</a:t>
            </a:r>
            <a:r>
              <a:rPr lang="en-SG" sz="2800" b="1" dirty="0" err="1">
                <a:solidFill>
                  <a:schemeClr val="tx2"/>
                </a:solidFill>
              </a:rPr>
              <a:t>FiO</a:t>
            </a:r>
            <a:r>
              <a:rPr lang="en-SG" sz="2800" b="1" dirty="0">
                <a:solidFill>
                  <a:schemeClr val="tx2"/>
                </a:solidFill>
              </a:rPr>
              <a:t>₂ ≤300 </a:t>
            </a:r>
            <a:r>
              <a:rPr lang="en-SG" sz="2800" b="1" dirty="0" smtClean="0">
                <a:solidFill>
                  <a:schemeClr val="tx2"/>
                </a:solidFill>
              </a:rPr>
              <a:t>mmHg</a:t>
            </a:r>
            <a:endParaRPr lang="en-SG" sz="2800" b="1" dirty="0">
              <a:solidFill>
                <a:schemeClr val="tx2"/>
              </a:solidFill>
            </a:endParaRP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i="1" dirty="0">
                <a:solidFill>
                  <a:schemeClr val="tx2"/>
                </a:solidFill>
              </a:rPr>
              <a:t>If no risk factors for ARDS, acute left ventricular failure should be ruled out.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01FDEEA-0F8B-4E18-B9C5-2B1BCF7A536D}"/>
              </a:ext>
            </a:extLst>
          </p:cNvPr>
          <p:cNvSpPr/>
          <p:nvPr/>
        </p:nvSpPr>
        <p:spPr>
          <a:xfrm>
            <a:off x="1682726" y="6142152"/>
            <a:ext cx="988188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ARDS Definition Task Force, Ranieri VM, et al. JAMA. 2012 Jun 20;307(23):2526-33.</a:t>
            </a:r>
            <a:endParaRPr lang="en-SG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4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40" y="1111457"/>
            <a:ext cx="11251324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He was treated as COVID pneumonia </a:t>
            </a:r>
            <a:r>
              <a:rPr lang="en-US" dirty="0" err="1" smtClean="0">
                <a:solidFill>
                  <a:schemeClr val="tx2"/>
                </a:solidFill>
              </a:rPr>
              <a:t>initialy</a:t>
            </a:r>
            <a:r>
              <a:rPr lang="en-US" dirty="0" smtClean="0">
                <a:solidFill>
                  <a:schemeClr val="tx2"/>
                </a:solidFill>
              </a:rPr>
              <a:t> moderate then severe type. Treated with </a:t>
            </a:r>
            <a:r>
              <a:rPr lang="en-US" dirty="0" err="1" smtClean="0">
                <a:solidFill>
                  <a:schemeClr val="tx2"/>
                </a:solidFill>
              </a:rPr>
              <a:t>Enoxaparin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Ramdisivir</a:t>
            </a:r>
            <a:r>
              <a:rPr lang="en-US" dirty="0" smtClean="0">
                <a:solidFill>
                  <a:schemeClr val="tx2"/>
                </a:solidFill>
              </a:rPr>
              <a:t>, Antibiotics, Oxygen therapy and Steroid. Oxygen requirement went up to 10-12 liters which came down to 2 liters /min. Patient also </a:t>
            </a:r>
            <a:r>
              <a:rPr lang="en-US" dirty="0">
                <a:solidFill>
                  <a:schemeClr val="tx2"/>
                </a:solidFill>
              </a:rPr>
              <a:t>got Inj. </a:t>
            </a:r>
            <a:r>
              <a:rPr lang="en-US" dirty="0" err="1">
                <a:solidFill>
                  <a:schemeClr val="tx2"/>
                </a:solidFill>
              </a:rPr>
              <a:t>Tocilizumab</a:t>
            </a:r>
            <a:r>
              <a:rPr lang="en-US" dirty="0">
                <a:solidFill>
                  <a:schemeClr val="tx2"/>
                </a:solidFill>
              </a:rPr>
              <a:t> 2 shots in 12 hours apart. All the parameters of tests came down to normal except D-dimer which remains above 1000ng/ml. Lung shadow reduced to 25%.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CB8E0-9580-48CE-9494-12EAA295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+mn-lt"/>
              </a:rPr>
              <a:t>ARDS: When to suspect?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561882-055B-4B51-BF97-AE933A365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119" y="1956857"/>
            <a:ext cx="8305750" cy="211015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Critically ill patient if having…..</a:t>
            </a:r>
          </a:p>
          <a:p>
            <a:pPr marL="3200400" lvl="7" indent="0">
              <a:lnSpc>
                <a:spcPct val="150000"/>
              </a:lnSpc>
              <a:buNone/>
            </a:pPr>
            <a:r>
              <a:rPr lang="en-SG" sz="2400" b="1" dirty="0" smtClean="0"/>
              <a:t>- Dyspnoea</a:t>
            </a:r>
            <a:r>
              <a:rPr lang="en-SG" sz="2400" b="1" dirty="0"/>
              <a:t>, tachypnoea but</a:t>
            </a:r>
          </a:p>
          <a:p>
            <a:pPr marL="3200400" lvl="7" indent="0">
              <a:lnSpc>
                <a:spcPct val="150000"/>
              </a:lnSpc>
              <a:buNone/>
            </a:pPr>
            <a:r>
              <a:rPr lang="en-SG" sz="2400" b="1" dirty="0" smtClean="0"/>
              <a:t>- Chest </a:t>
            </a:r>
            <a:r>
              <a:rPr lang="en-SG" sz="2400" b="1" dirty="0"/>
              <a:t>auscultation normal.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A3160EE-BCFD-422B-883A-2BB802EFBB2A}"/>
              </a:ext>
            </a:extLst>
          </p:cNvPr>
          <p:cNvSpPr/>
          <p:nvPr/>
        </p:nvSpPr>
        <p:spPr>
          <a:xfrm>
            <a:off x="3142107" y="5744229"/>
            <a:ext cx="8782929" cy="37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i="1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Udobi</a:t>
            </a:r>
            <a:r>
              <a:rPr lang="en-SG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KF, et al. Am Fam Physician. 2003 Jan 15;67(2):315-22.</a:t>
            </a:r>
            <a:endParaRPr lang="en-SG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9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5ACEF5-A642-4F8C-AEE4-0AF09E28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978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Sepsis: Life-threatening organ dysfunction by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+mn-lt"/>
              </a:rPr>
              <a:t>dysregulated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host response to infection</a:t>
            </a:r>
            <a:endParaRPr lang="en-SG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4F690F-3908-491D-A956-EF7BD85E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42" y="1598177"/>
            <a:ext cx="5386917" cy="639762"/>
          </a:xfrm>
        </p:spPr>
        <p:txBody>
          <a:bodyPr/>
          <a:lstStyle/>
          <a:p>
            <a:r>
              <a:rPr lang="en-S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Signs of organ dysfunction: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BD3BA81-E655-408B-997D-65A6EFCB1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4728" y="2278110"/>
            <a:ext cx="5768975" cy="328711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000" b="1" dirty="0"/>
              <a:t>Altered mental status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000" b="1" dirty="0"/>
              <a:t>Difficult or fast breathing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000" b="1" dirty="0"/>
              <a:t>Low oxygen saturation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000" b="1" dirty="0"/>
              <a:t>Reduced urine output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000" b="1" dirty="0"/>
              <a:t>Tachycardia, small volume pulse, cold extremities or low BP, skin </a:t>
            </a:r>
            <a:r>
              <a:rPr lang="en-SG" sz="2000" b="1" dirty="0" smtClean="0"/>
              <a:t>mottling</a:t>
            </a:r>
            <a:endParaRPr lang="en-SG" sz="20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1D2B9F8D-9DD5-43D9-A5CC-7A317F465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0583" y="1582411"/>
            <a:ext cx="5389033" cy="639762"/>
          </a:xfrm>
        </p:spPr>
        <p:txBody>
          <a:bodyPr>
            <a:normAutofit/>
          </a:bodyPr>
          <a:lstStyle/>
          <a:p>
            <a:r>
              <a:rPr lang="en-SG" dirty="0">
                <a:solidFill>
                  <a:schemeClr val="tx2"/>
                </a:solidFill>
              </a:rPr>
              <a:t>Laboratory evidence: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1B66DB65-85B5-4156-8278-BF4120EED8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76712" y="2143111"/>
            <a:ext cx="5183188" cy="3810000"/>
          </a:xfrm>
        </p:spPr>
        <p:txBody>
          <a:bodyPr>
            <a:normAutofit/>
          </a:bodyPr>
          <a:lstStyle/>
          <a:p>
            <a:pPr>
              <a:lnSpc>
                <a:spcPct val="220000"/>
              </a:lnSpc>
              <a:buClr>
                <a:srgbClr val="FF0000"/>
              </a:buClr>
            </a:pPr>
            <a:r>
              <a:rPr lang="en-SG" sz="2000" b="1" dirty="0"/>
              <a:t>Coagulopathy</a:t>
            </a:r>
          </a:p>
          <a:p>
            <a:pPr>
              <a:lnSpc>
                <a:spcPct val="220000"/>
              </a:lnSpc>
              <a:buClr>
                <a:srgbClr val="FF0000"/>
              </a:buClr>
            </a:pPr>
            <a:r>
              <a:rPr lang="en-SG" sz="2000" b="1" dirty="0"/>
              <a:t>Thrombocytopenia &lt;50,000/</a:t>
            </a:r>
            <a:r>
              <a:rPr lang="en-SG" sz="2000" b="1" dirty="0" err="1"/>
              <a:t>cmm</a:t>
            </a:r>
            <a:endParaRPr lang="en-SG" sz="2000" b="1" dirty="0"/>
          </a:p>
          <a:p>
            <a:pPr>
              <a:lnSpc>
                <a:spcPct val="220000"/>
              </a:lnSpc>
              <a:buClr>
                <a:srgbClr val="FF0000"/>
              </a:buClr>
            </a:pPr>
            <a:r>
              <a:rPr lang="en-SG" sz="2000" b="1" dirty="0"/>
              <a:t>Raised serum lactate</a:t>
            </a:r>
          </a:p>
          <a:p>
            <a:pPr>
              <a:lnSpc>
                <a:spcPct val="220000"/>
              </a:lnSpc>
              <a:buClr>
                <a:srgbClr val="FF0000"/>
              </a:buClr>
            </a:pPr>
            <a:r>
              <a:rPr lang="en-SG" sz="2000" b="1" dirty="0"/>
              <a:t>Hyperbilirubinemia</a:t>
            </a:r>
          </a:p>
        </p:txBody>
      </p:sp>
    </p:spTree>
    <p:extLst>
      <p:ext uri="{BB962C8B-B14F-4D97-AF65-F5344CB8AC3E}">
        <p14:creationId xmlns:p14="http://schemas.microsoft.com/office/powerpoint/2010/main" val="30664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D7F6A8-75DA-41AD-8555-596677F6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274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Septic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Shock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8DC55D-40AD-4FD5-98F3-FBD6802A5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9" y="1336878"/>
            <a:ext cx="11335407" cy="2964739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Persisting hypotension despite volume resuscitation, requiring vasopressors to maintain MAP ≥65 mmHg and </a:t>
            </a:r>
          </a:p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Serum lactate level &gt;2 </a:t>
            </a:r>
            <a:r>
              <a:rPr lang="en-SG" sz="2800" b="1" dirty="0" err="1">
                <a:solidFill>
                  <a:schemeClr val="tx2"/>
                </a:solidFill>
              </a:rPr>
              <a:t>mmol</a:t>
            </a:r>
            <a:r>
              <a:rPr lang="en-SG" sz="2800" b="1" dirty="0">
                <a:solidFill>
                  <a:schemeClr val="tx2"/>
                </a:solidFill>
              </a:rPr>
              <a:t>/L</a:t>
            </a:r>
            <a:r>
              <a:rPr lang="en-US" sz="2800" b="1" dirty="0">
                <a:solidFill>
                  <a:schemeClr val="tx2"/>
                </a:solidFill>
              </a:rPr>
              <a:t> persisting after adequate fluid resuscitation</a:t>
            </a:r>
            <a:r>
              <a:rPr lang="en-SG" sz="2800" b="1" dirty="0" smtClean="0">
                <a:solidFill>
                  <a:schemeClr val="tx2"/>
                </a:solidFill>
              </a:rPr>
              <a:t>. </a:t>
            </a:r>
            <a:r>
              <a:rPr lang="en-SG" sz="2800" b="1" dirty="0" smtClean="0">
                <a:solidFill>
                  <a:srgbClr val="FF0000"/>
                </a:solidFill>
              </a:rPr>
              <a:t>Needs Ventilator Support</a:t>
            </a:r>
            <a:endParaRPr lang="en-SG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7755" y="5887085"/>
            <a:ext cx="944425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Shankar-</a:t>
            </a:r>
            <a:r>
              <a:rPr lang="en-US" i="1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US" i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M, et al., Sepsis Definitions Task Force. JAMA. 2016 Feb 23; 315(8):775-87.</a:t>
            </a:r>
            <a:endParaRPr lang="en-US" i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680"/>
            <a:ext cx="109728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ICU and Ventilator Mortality Among Critically Ill Adults With Corona virus Disease 2019- study report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346" y="1773285"/>
            <a:ext cx="10972800" cy="4116391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217 critically ill patients  (March 6 to April 17), </a:t>
            </a:r>
            <a:r>
              <a:rPr lang="en-US" sz="2400" b="1" dirty="0" smtClean="0">
                <a:solidFill>
                  <a:srgbClr val="FF0000"/>
                </a:solidFill>
              </a:rPr>
              <a:t>Atlanta</a:t>
            </a:r>
            <a:r>
              <a:rPr lang="en-US" sz="2400" b="1" dirty="0" smtClean="0"/>
              <a:t>, Georgia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Median Age 64(54-73) </a:t>
            </a:r>
            <a:r>
              <a:rPr lang="en-US" sz="2400" b="1" dirty="0" smtClean="0">
                <a:solidFill>
                  <a:srgbClr val="FF0000"/>
                </a:solidFill>
              </a:rPr>
              <a:t>1/4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b="1" dirty="0" smtClean="0"/>
              <a:t> cases were more than age </a:t>
            </a:r>
            <a:r>
              <a:rPr lang="en-US" sz="2400" b="1" dirty="0" smtClean="0">
                <a:solidFill>
                  <a:srgbClr val="FF0000"/>
                </a:solidFill>
              </a:rPr>
              <a:t>75 years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Commonest co-morbid conditions </a:t>
            </a:r>
            <a:r>
              <a:rPr lang="en-US" sz="2400" b="1" dirty="0" smtClean="0">
                <a:solidFill>
                  <a:srgbClr val="FF0000"/>
                </a:solidFill>
              </a:rPr>
              <a:t>HTN(61.7%</a:t>
            </a:r>
            <a:r>
              <a:rPr lang="en-US" sz="2400" b="1" dirty="0" smtClean="0"/>
              <a:t>),</a:t>
            </a:r>
            <a:r>
              <a:rPr lang="en-US" sz="2400" b="1" dirty="0" smtClean="0">
                <a:solidFill>
                  <a:srgbClr val="FF0000"/>
                </a:solidFill>
              </a:rPr>
              <a:t>DM (46.55%)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Median SOFA score was 7, Initial score &gt; 11 (90%) mortality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Median </a:t>
            </a:r>
            <a:r>
              <a:rPr lang="en-US" sz="2400" b="1" dirty="0" smtClean="0">
                <a:solidFill>
                  <a:srgbClr val="FF0000"/>
                </a:solidFill>
              </a:rPr>
              <a:t>D-</a:t>
            </a:r>
            <a:r>
              <a:rPr lang="en-US" sz="2400" b="1" dirty="0" err="1" smtClean="0">
                <a:solidFill>
                  <a:srgbClr val="FF0000"/>
                </a:solidFill>
              </a:rPr>
              <a:t>dimer</a:t>
            </a:r>
            <a:r>
              <a:rPr lang="en-US" sz="2400" b="1" dirty="0" smtClean="0">
                <a:solidFill>
                  <a:srgbClr val="FF0000"/>
                </a:solidFill>
              </a:rPr>
              <a:t> was 1731ng/ml </a:t>
            </a:r>
            <a:r>
              <a:rPr lang="en-US" sz="2400" b="1" dirty="0" smtClean="0"/>
              <a:t>(&lt; 300)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Median </a:t>
            </a:r>
            <a:r>
              <a:rPr lang="en-US" sz="2400" b="1" dirty="0" smtClean="0">
                <a:solidFill>
                  <a:srgbClr val="FF0000"/>
                </a:solidFill>
              </a:rPr>
              <a:t>CRP was 190 </a:t>
            </a:r>
            <a:r>
              <a:rPr lang="en-US" sz="2400" b="1" dirty="0" smtClean="0"/>
              <a:t>(&lt;10)</a:t>
            </a:r>
          </a:p>
          <a:p>
            <a:pPr>
              <a:lnSpc>
                <a:spcPct val="16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75% patients received invasive ventilation</a:t>
            </a:r>
          </a:p>
          <a:p>
            <a:pPr>
              <a:lnSpc>
                <a:spcPct val="160000"/>
              </a:lnSpc>
            </a:pP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5775"/>
            <a:ext cx="10972800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 smtClean="0">
                <a:solidFill>
                  <a:srgbClr val="FF0000"/>
                </a:solidFill>
              </a:rPr>
              <a:t>65%</a:t>
            </a:r>
            <a:r>
              <a:rPr lang="en-US" sz="2800" dirty="0" smtClean="0"/>
              <a:t> patients received </a:t>
            </a:r>
            <a:r>
              <a:rPr lang="en-US" sz="2800" dirty="0" err="1" smtClean="0">
                <a:solidFill>
                  <a:srgbClr val="FF0000"/>
                </a:solidFill>
              </a:rPr>
              <a:t>Vasopressor</a:t>
            </a:r>
            <a:r>
              <a:rPr lang="en-US" sz="2800" dirty="0" smtClean="0"/>
              <a:t> for combating shock and 30% got RRT, 1.8% received ECMO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 smtClean="0">
                <a:solidFill>
                  <a:srgbClr val="FF0000"/>
                </a:solidFill>
              </a:rPr>
              <a:t>ICU mortality </a:t>
            </a:r>
            <a:r>
              <a:rPr lang="en-US" sz="2800" dirty="0" smtClean="0"/>
              <a:t>was </a:t>
            </a:r>
            <a:r>
              <a:rPr lang="en-US" sz="2800" dirty="0" smtClean="0">
                <a:solidFill>
                  <a:srgbClr val="FF0000"/>
                </a:solidFill>
              </a:rPr>
              <a:t>40%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Hospital mortality </a:t>
            </a:r>
            <a:r>
              <a:rPr lang="en-US" sz="2800" dirty="0" smtClean="0"/>
              <a:t>was </a:t>
            </a:r>
            <a:r>
              <a:rPr lang="en-US" sz="2800" dirty="0" smtClean="0">
                <a:solidFill>
                  <a:srgbClr val="FF0000"/>
                </a:solidFill>
              </a:rPr>
              <a:t>35.7%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 smtClean="0"/>
              <a:t>Significant association of mortality: Older age, Lower BMI, CKD, higher (SOFA score, CRP, D-</a:t>
            </a:r>
            <a:r>
              <a:rPr lang="en-US" sz="2800" dirty="0" err="1" smtClean="0"/>
              <a:t>dimer</a:t>
            </a:r>
            <a:r>
              <a:rPr lang="en-US" sz="2800" dirty="0" smtClean="0"/>
              <a:t>)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 smtClean="0"/>
              <a:t>Needs mechanical ventilation ,</a:t>
            </a:r>
            <a:r>
              <a:rPr lang="en-US" sz="2800" dirty="0" err="1" smtClean="0"/>
              <a:t>Vasopressor</a:t>
            </a:r>
            <a:r>
              <a:rPr lang="en-US" sz="2800" dirty="0" smtClean="0"/>
              <a:t>  and RRT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 smtClean="0">
                <a:solidFill>
                  <a:srgbClr val="FF0000"/>
                </a:solidFill>
              </a:rPr>
              <a:t>No difference of survival between patients received or not received </a:t>
            </a:r>
            <a:r>
              <a:rPr lang="en-US" sz="2800" dirty="0" err="1" smtClean="0">
                <a:solidFill>
                  <a:srgbClr val="FF0000"/>
                </a:solidFill>
              </a:rPr>
              <a:t>Ramdesivir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Early intubation </a:t>
            </a:r>
            <a:r>
              <a:rPr lang="en-US" dirty="0" smtClean="0"/>
              <a:t>and standard lung protective ventilation strategies is useful.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2/3</a:t>
            </a:r>
            <a:r>
              <a:rPr lang="en-US" baseline="30000" dirty="0" smtClean="0">
                <a:solidFill>
                  <a:srgbClr val="FF0000"/>
                </a:solidFill>
              </a:rPr>
              <a:t>rd</a:t>
            </a:r>
            <a:r>
              <a:rPr lang="en-US" dirty="0" smtClean="0">
                <a:solidFill>
                  <a:srgbClr val="FF0000"/>
                </a:solidFill>
              </a:rPr>
              <a:t> cases can be saved </a:t>
            </a:r>
            <a:r>
              <a:rPr lang="en-US" dirty="0" smtClean="0"/>
              <a:t>even those who require invasive mechanical ventilation.</a:t>
            </a:r>
          </a:p>
          <a:p>
            <a:endParaRPr lang="en-US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ICU and Ventilator Mortality Among Critically Ill Adults With </a:t>
            </a:r>
            <a:r>
              <a:rPr lang="en-US" sz="1800" dirty="0" err="1" smtClean="0"/>
              <a:t>Coronavirus</a:t>
            </a:r>
            <a:r>
              <a:rPr lang="en-US" sz="1800" dirty="0" smtClean="0"/>
              <a:t> Disease 2019. </a:t>
            </a:r>
            <a:r>
              <a:rPr lang="en-US" sz="1800" i="1" dirty="0" smtClean="0"/>
              <a:t>M W. Adelman, S Arno, S C. Auld, T Barnes, W Bender, J M. Blum, G </a:t>
            </a:r>
            <a:r>
              <a:rPr lang="en-US" sz="1800" i="1" dirty="0" err="1" smtClean="0"/>
              <a:t>Budhrani</a:t>
            </a:r>
            <a:r>
              <a:rPr lang="en-US" sz="1800" i="1" dirty="0" smtClean="0"/>
              <a:t>, S Busby et al ; </a:t>
            </a:r>
            <a:r>
              <a:rPr lang="en-US" sz="1800" dirty="0" err="1" smtClean="0"/>
              <a:t>Crit</a:t>
            </a:r>
            <a:r>
              <a:rPr lang="en-US" sz="1800" dirty="0" smtClean="0"/>
              <a:t>  Care Med. 2020 May 26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067EC4A8-4FA8-4787-B182-358849CA3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20433"/>
            <a:ext cx="9144000" cy="1055077"/>
          </a:xfrm>
        </p:spPr>
        <p:txBody>
          <a:bodyPr>
            <a:normAutofit/>
          </a:bodyPr>
          <a:lstStyle/>
          <a:p>
            <a:r>
              <a:rPr lang="en-SG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Investigations</a:t>
            </a:r>
            <a:endParaRPr lang="en-SG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53" y="4550769"/>
            <a:ext cx="3976048" cy="23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6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BF44EF33-2A8A-4A9F-8BBE-307109D2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51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Real-time RT-PCR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Test 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SARS-CoV-2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E0ADF37-6465-4F2A-93F6-A4EBF9B45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76" y="1478773"/>
            <a:ext cx="7223275" cy="466725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All suspects should have RT-PCR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Gold standard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High specificity, low sensitivity (65-95%)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Specimen:</a:t>
            </a:r>
          </a:p>
          <a:p>
            <a:pPr lvl="1">
              <a:lnSpc>
                <a:spcPct val="170000"/>
              </a:lnSpc>
            </a:pPr>
            <a:r>
              <a:rPr lang="en-SG" sz="2000" b="1" dirty="0"/>
              <a:t>Upper airway specimens: Nasopharyngeal swab (first choice), oropharyngeal swab</a:t>
            </a:r>
          </a:p>
          <a:p>
            <a:pPr lvl="1">
              <a:lnSpc>
                <a:spcPct val="170000"/>
              </a:lnSpc>
            </a:pPr>
            <a:r>
              <a:rPr lang="en-SG" sz="2000" b="1" dirty="0"/>
              <a:t>Lower airway specimens: </a:t>
            </a:r>
            <a:r>
              <a:rPr lang="en-SG" sz="2000" b="1" dirty="0" err="1"/>
              <a:t>Bronchoalveolar</a:t>
            </a:r>
            <a:r>
              <a:rPr lang="en-SG" sz="2000" b="1" dirty="0"/>
              <a:t> lavage, tracheal aspirate, pleural fluid, lung biopsy, sputum</a:t>
            </a:r>
          </a:p>
          <a:p>
            <a:pPr>
              <a:lnSpc>
                <a:spcPct val="170000"/>
              </a:lnSpc>
            </a:pPr>
            <a:endParaRPr lang="en-SG" sz="2400" b="1" dirty="0"/>
          </a:p>
          <a:p>
            <a:pPr>
              <a:lnSpc>
                <a:spcPct val="170000"/>
              </a:lnSpc>
            </a:pPr>
            <a:endParaRPr lang="en-SG" sz="2400" b="1" dirty="0"/>
          </a:p>
          <a:p>
            <a:endParaRPr lang="en-SG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23E68C-E24A-40D1-8520-3FD77F2C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834" y="1671134"/>
            <a:ext cx="4527996" cy="42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2734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RT-PCR for SARS-CoV-2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Correspondence between viral load, </a:t>
            </a:r>
            <a:endParaRPr lang="en-US" sz="2000" dirty="0" smtClean="0"/>
          </a:p>
          <a:p>
            <a:r>
              <a:rPr lang="en-US" sz="2000" dirty="0" smtClean="0"/>
              <a:t>disease </a:t>
            </a:r>
            <a:r>
              <a:rPr lang="en-US" sz="2000" dirty="0"/>
              <a:t>progression and RT-PCR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2475247"/>
            <a:ext cx="5386388" cy="3350544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492924" y="1692773"/>
            <a:ext cx="5063210" cy="530170"/>
          </a:xfrm>
        </p:spPr>
        <p:txBody>
          <a:bodyPr>
            <a:noAutofit/>
          </a:bodyPr>
          <a:lstStyle/>
          <a:p>
            <a:r>
              <a:rPr lang="en-US" sz="2000" dirty="0"/>
              <a:t>RT-PCR in 56 confirmed COVID- 19 </a:t>
            </a:r>
            <a:endParaRPr lang="en-US" sz="2000" dirty="0" smtClean="0"/>
          </a:p>
          <a:p>
            <a:r>
              <a:rPr lang="en-US" sz="2000" dirty="0" smtClean="0"/>
              <a:t>patients </a:t>
            </a:r>
            <a:r>
              <a:rPr lang="en-US" sz="2000" dirty="0"/>
              <a:t>in China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47585502"/>
              </p:ext>
            </p:extLst>
          </p:nvPr>
        </p:nvGraphicFramePr>
        <p:xfrm>
          <a:off x="6550584" y="2554001"/>
          <a:ext cx="5183188" cy="3208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5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15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49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Week 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Positivity </a:t>
                      </a:r>
                    </a:p>
                  </a:txBody>
                  <a:tcPr marL="91468" marR="9146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1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2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89.3%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3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66.1%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4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32.1%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5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5.4%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6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839788" y="6189662"/>
            <a:ext cx="5157787" cy="476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Lippi G, et al.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Chem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Lab Med. 2020 Mar 16.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/j/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cclm.ahead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-of-print/cclm-2020-0285/cclm-2020-0285.xml. </a:t>
            </a:r>
            <a:endParaRPr lang="en-US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5972" y="5922798"/>
            <a:ext cx="525780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Xiao AT et al.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Infect Dis. 2020 Apr 19.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ciaa460.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10.1093/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cid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/ciaa460.</a:t>
            </a:r>
            <a:endParaRPr lang="en-US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74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16978"/>
            <a:ext cx="10972800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Serological </a:t>
            </a:r>
            <a:r>
              <a:rPr lang="en-GB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Tests </a:t>
            </a:r>
            <a:r>
              <a:rPr lang="en-GB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SARS-CoV-2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200" y="1636433"/>
            <a:ext cx="5576248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Still evolving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Low sensitivity, good specificity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Still not recommended by WHO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CDC, USA has granted EUA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May be important for </a:t>
            </a:r>
            <a:r>
              <a:rPr lang="en-US" sz="2400" b="1" dirty="0" err="1">
                <a:solidFill>
                  <a:schemeClr val="tx2"/>
                </a:solidFill>
              </a:rPr>
              <a:t>sero</a:t>
            </a:r>
            <a:r>
              <a:rPr lang="en-US" sz="2400" b="1" dirty="0">
                <a:solidFill>
                  <a:schemeClr val="tx2"/>
                </a:solidFill>
              </a:rPr>
              <a:t>-surveillance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 err="1">
                <a:solidFill>
                  <a:schemeClr val="tx2"/>
                </a:solidFill>
              </a:rPr>
              <a:t>Gonoshasthaya's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GB" sz="2400" b="1" dirty="0">
                <a:solidFill>
                  <a:schemeClr val="tx2"/>
                </a:solidFill>
              </a:rPr>
              <a:t>Rapid Dot Blot </a:t>
            </a:r>
            <a:r>
              <a:rPr lang="en-US" sz="2400" b="1" dirty="0">
                <a:solidFill>
                  <a:schemeClr val="tx2"/>
                </a:solidFill>
              </a:rPr>
              <a:t>testing kit is under trial by </a:t>
            </a:r>
            <a:r>
              <a:rPr lang="en-US" sz="2400" b="1" dirty="0" smtClean="0">
                <a:solidFill>
                  <a:schemeClr val="tx2"/>
                </a:solidFill>
              </a:rPr>
              <a:t>ICDDR,B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224" y="1748562"/>
            <a:ext cx="4746424" cy="4210808"/>
          </a:xfrm>
        </p:spPr>
      </p:pic>
    </p:spTree>
    <p:extLst>
      <p:ext uri="{BB962C8B-B14F-4D97-AF65-F5344CB8AC3E}">
        <p14:creationId xmlns:p14="http://schemas.microsoft.com/office/powerpoint/2010/main" val="275154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366" y="1001095"/>
            <a:ext cx="10972800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On 28 days of illness (18 days of treatment) he was put on DOAC and supportive drugs as he is hypertensive, Diabetic and history of PCI. 4 days after the oral drugs all investigations repeated lungs had 30-35% basal shadow with fibrotic changes and persistent high D-dimer. All other tests were normal. The patient stated complaining of more oxygen demand. From 2 liter it increases to 6 liters. HRCT chest done and it was a very bad picture involving 70% of lung. </a:t>
            </a:r>
            <a:r>
              <a:rPr lang="en-US" sz="2800" dirty="0" err="1" smtClean="0">
                <a:solidFill>
                  <a:schemeClr val="tx2"/>
                </a:solidFill>
              </a:rPr>
              <a:t>IgG</a:t>
            </a:r>
            <a:r>
              <a:rPr lang="en-US" sz="2800" dirty="0" smtClean="0">
                <a:solidFill>
                  <a:schemeClr val="tx2"/>
                </a:solidFill>
              </a:rPr>
              <a:t> titer for COVID was done came good titer positive.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3F1D4FE7-9063-4708-940B-5724AF80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453" y="290404"/>
            <a:ext cx="6973614" cy="844714"/>
          </a:xfrm>
        </p:spPr>
        <p:txBody>
          <a:bodyPr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Other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Investigations</a:t>
            </a:r>
            <a:endParaRPr lang="en-S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C68C7E90-82A9-4EE9-A0D2-9C3E36E4B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95245"/>
            <a:ext cx="5139559" cy="505284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Blood tests: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CBC</a:t>
            </a:r>
            <a:r>
              <a:rPr lang="en-SG" b="1" dirty="0">
                <a:solidFill>
                  <a:srgbClr val="FF0000"/>
                </a:solidFill>
              </a:rPr>
              <a:t>: Lymphopenia</a:t>
            </a:r>
            <a:r>
              <a:rPr lang="en-SG" b="1" dirty="0"/>
              <a:t>;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SG" b="1" dirty="0"/>
              <a:t>           N:L &gt;3.5 bad prognosis</a:t>
            </a:r>
          </a:p>
          <a:p>
            <a:pPr lvl="1">
              <a:lnSpc>
                <a:spcPct val="150000"/>
              </a:lnSpc>
            </a:pPr>
            <a:r>
              <a:rPr lang="en-SG" b="1" dirty="0">
                <a:solidFill>
                  <a:srgbClr val="FF0000"/>
                </a:solidFill>
              </a:rPr>
              <a:t>CRP</a:t>
            </a:r>
            <a:r>
              <a:rPr lang="en-SG" b="1" dirty="0"/>
              <a:t>: Raised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</a:t>
            </a:r>
            <a:r>
              <a:rPr lang="en-SG" b="1" dirty="0" err="1"/>
              <a:t>procalcitonin</a:t>
            </a:r>
            <a:r>
              <a:rPr lang="en-SG" b="1" dirty="0"/>
              <a:t>: Normal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</a:t>
            </a:r>
            <a:r>
              <a:rPr lang="en-SG" b="1" dirty="0">
                <a:solidFill>
                  <a:srgbClr val="FF0000"/>
                </a:solidFill>
              </a:rPr>
              <a:t>ferritin</a:t>
            </a:r>
            <a:r>
              <a:rPr lang="en-SG" b="1" dirty="0"/>
              <a:t>: Raised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LDH: Mildly raised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</a:t>
            </a:r>
            <a:r>
              <a:rPr lang="en-SG" b="1" dirty="0">
                <a:solidFill>
                  <a:srgbClr val="FF0000"/>
                </a:solidFill>
              </a:rPr>
              <a:t>D-dimer</a:t>
            </a:r>
            <a:r>
              <a:rPr lang="en-SG" b="1" dirty="0"/>
              <a:t>: Raised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2274E12-4FDD-42BE-9E9E-6EE843E1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5025" y="1387366"/>
            <a:ext cx="5656865" cy="509226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US" b="1" dirty="0">
                <a:solidFill>
                  <a:schemeClr val="tx2"/>
                </a:solidFill>
              </a:rPr>
              <a:t>Imaging: A</a:t>
            </a:r>
            <a:r>
              <a:rPr lang="en-SG" b="1" dirty="0">
                <a:solidFill>
                  <a:schemeClr val="tx2"/>
                </a:solidFill>
              </a:rPr>
              <a:t>typical pneumonia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 Chest </a:t>
            </a:r>
            <a:r>
              <a:rPr lang="en-US" sz="2400" b="1" dirty="0"/>
              <a:t>x-ray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</a:rPr>
              <a:t> HRCT</a:t>
            </a:r>
            <a:r>
              <a:rPr lang="en-US" sz="2400" b="1" dirty="0" smtClean="0"/>
              <a:t> </a:t>
            </a:r>
            <a:r>
              <a:rPr lang="en-US" sz="2400" b="1" dirty="0"/>
              <a:t>scan of chest</a:t>
            </a:r>
            <a:r>
              <a:rPr lang="en-SG" sz="2400" b="1" dirty="0"/>
              <a:t> 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 USG </a:t>
            </a:r>
            <a:r>
              <a:rPr lang="en-US" sz="2400" b="1" dirty="0"/>
              <a:t>of chest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US" b="1" dirty="0">
                <a:solidFill>
                  <a:schemeClr val="tx2"/>
                </a:solidFill>
              </a:rPr>
              <a:t>Serological tests for SARS-CoV-2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Still evolving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US" b="1" dirty="0">
                <a:solidFill>
                  <a:schemeClr val="tx2"/>
                </a:solidFill>
              </a:rPr>
              <a:t>Viral culture </a:t>
            </a:r>
          </a:p>
        </p:txBody>
      </p:sp>
    </p:spTree>
    <p:extLst>
      <p:ext uri="{BB962C8B-B14F-4D97-AF65-F5344CB8AC3E}">
        <p14:creationId xmlns:p14="http://schemas.microsoft.com/office/powerpoint/2010/main" val="40155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4F02B-6722-46A5-B08B-81032F9E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884" y="227340"/>
            <a:ext cx="7667297" cy="89201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CT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Scan </a:t>
            </a:r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001E0A-B743-4048-AE01-9132EC95E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84" y="1293751"/>
            <a:ext cx="11293366" cy="4733925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en-SG" sz="2400" b="1" dirty="0"/>
              <a:t>Should not be relied upon for diagnosis and screening </a:t>
            </a:r>
          </a:p>
          <a:p>
            <a:pPr>
              <a:buClr>
                <a:srgbClr val="FF0000"/>
              </a:buClr>
            </a:pPr>
            <a:r>
              <a:rPr lang="en-SG" sz="2400" b="1" dirty="0"/>
              <a:t>High sensitivity (94%) but low specificity (37%)</a:t>
            </a:r>
          </a:p>
          <a:p>
            <a:pPr>
              <a:buClr>
                <a:srgbClr val="FF0000"/>
              </a:buClr>
            </a:pPr>
            <a:r>
              <a:rPr lang="en-SG" sz="2400" b="1" dirty="0"/>
              <a:t>Commonest: </a:t>
            </a:r>
            <a:r>
              <a:rPr lang="en-SG" sz="2400" b="1" dirty="0">
                <a:solidFill>
                  <a:srgbClr val="FF0000"/>
                </a:solidFill>
              </a:rPr>
              <a:t>Ground-glass opacities </a:t>
            </a:r>
            <a:r>
              <a:rPr lang="en-SG" sz="2400" b="1" dirty="0"/>
              <a:t>-- bilateral, subpleural, peripheral</a:t>
            </a:r>
          </a:p>
          <a:p>
            <a:pPr>
              <a:buClr>
                <a:srgbClr val="FF0000"/>
              </a:buClr>
            </a:pPr>
            <a:r>
              <a:rPr lang="en-SG" sz="2400" b="1" dirty="0"/>
              <a:t>Others:</a:t>
            </a:r>
          </a:p>
          <a:p>
            <a:pPr lvl="1"/>
            <a:r>
              <a:rPr lang="en-SG" sz="2400" b="1" dirty="0">
                <a:solidFill>
                  <a:srgbClr val="FF0000"/>
                </a:solidFill>
              </a:rPr>
              <a:t>Crazy paving appearance </a:t>
            </a:r>
            <a:r>
              <a:rPr lang="en-SG" sz="2400" b="1" dirty="0"/>
              <a:t>(ground-glass opacities  plus inter-/intra-lobular septal thickening)</a:t>
            </a:r>
          </a:p>
          <a:p>
            <a:pPr lvl="1"/>
            <a:r>
              <a:rPr lang="en-SG" sz="2400" b="1" dirty="0"/>
              <a:t>Consolidation </a:t>
            </a:r>
          </a:p>
          <a:p>
            <a:pPr lvl="1"/>
            <a:r>
              <a:rPr lang="en-SG" sz="2400" b="1" dirty="0"/>
              <a:t>Vascular dilatation</a:t>
            </a:r>
          </a:p>
          <a:p>
            <a:pPr lvl="1"/>
            <a:r>
              <a:rPr lang="en-SG" sz="2400" b="1" dirty="0"/>
              <a:t>Traction Bronchiectasis</a:t>
            </a:r>
          </a:p>
          <a:p>
            <a:pPr lvl="1"/>
            <a:r>
              <a:rPr lang="en-SG" sz="2400" b="1" dirty="0"/>
              <a:t>Subpleural bands and architectural distortion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7CAB74E-5EB9-457D-9875-473000593D55}"/>
              </a:ext>
            </a:extLst>
          </p:cNvPr>
          <p:cNvSpPr/>
          <p:nvPr/>
        </p:nvSpPr>
        <p:spPr>
          <a:xfrm>
            <a:off x="6299864" y="6342063"/>
            <a:ext cx="5581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val="32396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039B02C-173C-4D4C-A734-4434987FC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2406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AC8624B-9E4A-4C64-A2FA-E45007860BEA}"/>
              </a:ext>
            </a:extLst>
          </p:cNvPr>
          <p:cNvSpPr/>
          <p:nvPr/>
        </p:nvSpPr>
        <p:spPr>
          <a:xfrm>
            <a:off x="2433711" y="6318065"/>
            <a:ext cx="7090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000" i="1" dirty="0"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val="34391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A5E750F1-DD1F-4AA1-AFFD-01523C47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55" y="402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CT scan of chest in COVID- 19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0D9DA79-BF1D-4B13-97BD-97D18A7D5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SG" dirty="0">
                <a:solidFill>
                  <a:schemeClr val="tx2"/>
                </a:solidFill>
              </a:rPr>
              <a:t>Ground glass opacity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="" xmlns:a16="http://schemas.microsoft.com/office/drawing/2014/main" id="{BE8F5EB1-90FC-4E4D-A235-F1914070B8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59669" y="2540794"/>
            <a:ext cx="4286250" cy="321945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823D02A9-F06F-47F7-A245-EEB16FEDC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SG" dirty="0">
                <a:solidFill>
                  <a:schemeClr val="tx2"/>
                </a:solidFill>
              </a:rPr>
              <a:t>Crazy paving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F3065F61-4E6A-468E-A452-3686186DFA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92119" y="2693194"/>
            <a:ext cx="4191000" cy="29146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BCCAAF4-D2DF-4FDF-BDB1-E4E153E8AD7B}"/>
              </a:ext>
            </a:extLst>
          </p:cNvPr>
          <p:cNvSpPr/>
          <p:nvPr/>
        </p:nvSpPr>
        <p:spPr>
          <a:xfrm>
            <a:off x="3302758" y="6342063"/>
            <a:ext cx="5743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val="16932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AB616F-F2E3-410E-983C-9F47BCA2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97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 x-ray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9783F8E3-3F5D-4F0A-AA26-F2BD88B29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319" y="1289581"/>
            <a:ext cx="5950423" cy="4001969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SG" sz="2400" b="1" dirty="0">
                <a:solidFill>
                  <a:schemeClr val="tx2"/>
                </a:solidFill>
              </a:rPr>
              <a:t>Typically, first-line imaging modality </a:t>
            </a:r>
            <a:endParaRPr lang="en-US" sz="2400" b="1" dirty="0">
              <a:solidFill>
                <a:schemeClr val="tx2"/>
              </a:solidFill>
            </a:endParaRPr>
          </a:p>
          <a:p>
            <a:pPr>
              <a:lnSpc>
                <a:spcPct val="160000"/>
              </a:lnSpc>
            </a:pPr>
            <a:r>
              <a:rPr lang="en-US" sz="2400" b="1" dirty="0">
                <a:solidFill>
                  <a:schemeClr val="tx2"/>
                </a:solidFill>
              </a:rPr>
              <a:t>Less sensitive than CT scan of chest</a:t>
            </a:r>
          </a:p>
          <a:p>
            <a:pPr>
              <a:lnSpc>
                <a:spcPct val="160000"/>
              </a:lnSpc>
            </a:pPr>
            <a:r>
              <a:rPr lang="en-US" sz="2400" b="1" dirty="0">
                <a:solidFill>
                  <a:schemeClr val="tx2"/>
                </a:solidFill>
              </a:rPr>
              <a:t>Commonest: Consolidation</a:t>
            </a:r>
          </a:p>
          <a:p>
            <a:pPr>
              <a:lnSpc>
                <a:spcPct val="160000"/>
              </a:lnSpc>
            </a:pPr>
            <a:r>
              <a:rPr lang="en-US" sz="2400" b="1" dirty="0">
                <a:solidFill>
                  <a:schemeClr val="tx2"/>
                </a:solidFill>
              </a:rPr>
              <a:t>Less common: Ground glass opacity</a:t>
            </a:r>
          </a:p>
          <a:p>
            <a:pPr>
              <a:lnSpc>
                <a:spcPct val="160000"/>
              </a:lnSpc>
            </a:pPr>
            <a:r>
              <a:rPr lang="en-SG" sz="2400" b="1" dirty="0">
                <a:solidFill>
                  <a:schemeClr val="tx2"/>
                </a:solidFill>
              </a:rPr>
              <a:t>Bilateral, peripheral, lower zone predominant </a:t>
            </a:r>
          </a:p>
          <a:p>
            <a:pPr>
              <a:lnSpc>
                <a:spcPct val="160000"/>
              </a:lnSpc>
            </a:pPr>
            <a:r>
              <a:rPr lang="en-SG" sz="2400" b="1" dirty="0">
                <a:solidFill>
                  <a:schemeClr val="tx2"/>
                </a:solidFill>
              </a:rPr>
              <a:t>Pleural effusion rare.</a:t>
            </a:r>
          </a:p>
          <a:p>
            <a:endParaRPr lang="en-SG" sz="2400" dirty="0">
              <a:solidFill>
                <a:schemeClr val="tx2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38C05120-DD94-46D1-8AB1-FD804F0543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61" y="1623846"/>
            <a:ext cx="4028205" cy="3621800"/>
          </a:xfr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7D29F08-490C-4D1B-ACE9-92C3C8174DB2}"/>
              </a:ext>
            </a:extLst>
          </p:cNvPr>
          <p:cNvSpPr/>
          <p:nvPr/>
        </p:nvSpPr>
        <p:spPr>
          <a:xfrm>
            <a:off x="6965760" y="5444845"/>
            <a:ext cx="5000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b="1" dirty="0"/>
              <a:t>Ground-glass opacification and consolidation in </a:t>
            </a:r>
            <a:endParaRPr lang="en-SG" b="1" dirty="0" smtClean="0"/>
          </a:p>
          <a:p>
            <a:pPr algn="ctr"/>
            <a:r>
              <a:rPr lang="en-SG" b="1" dirty="0" smtClean="0"/>
              <a:t>right </a:t>
            </a:r>
            <a:r>
              <a:rPr lang="en-SG" b="1" dirty="0"/>
              <a:t>upper lobe and left lower lobe (arrows).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87D6C7E-CBBF-4EA9-B22D-8CC3885A686F}"/>
              </a:ext>
            </a:extLst>
          </p:cNvPr>
          <p:cNvSpPr/>
          <p:nvPr/>
        </p:nvSpPr>
        <p:spPr>
          <a:xfrm>
            <a:off x="510194" y="6224261"/>
            <a:ext cx="4071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i="1" dirty="0"/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val="395154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E014229E-473F-465F-8606-76B29EDD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274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 x-ray in COVID- 19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3F0894C4-AA97-42A2-AD25-0C47E2837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26" y="1681163"/>
            <a:ext cx="5157787" cy="37272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Bilateral pneumonia</a:t>
            </a:r>
            <a:endParaRPr lang="en-SG" dirty="0">
              <a:solidFill>
                <a:schemeClr val="tx2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1A3D154-703A-4EF2-8257-07BA01E90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65737" y="2263200"/>
            <a:ext cx="3596043" cy="353621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B8587C64-6534-4E0E-8796-277EF035BA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9414" y="1602333"/>
            <a:ext cx="5183188" cy="37272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ARDS</a:t>
            </a:r>
            <a:endParaRPr lang="en-SG" dirty="0">
              <a:solidFill>
                <a:schemeClr val="tx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0C07114D-5BAC-4DF2-BB6D-96B07620DA1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09793" y="2049517"/>
            <a:ext cx="3639110" cy="38234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6D240FB-4D0D-49FD-B297-F44312AC79DD}"/>
              </a:ext>
            </a:extLst>
          </p:cNvPr>
          <p:cNvSpPr/>
          <p:nvPr/>
        </p:nvSpPr>
        <p:spPr>
          <a:xfrm>
            <a:off x="1475581" y="6008736"/>
            <a:ext cx="9100684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Guidelines on Clinical Management of Coronavirus Disease 2019(Covid-19), Version 5.9 April 2020, Government of the People's Republic of Bangladesh.</a:t>
            </a:r>
          </a:p>
        </p:txBody>
      </p:sp>
    </p:spTree>
    <p:extLst>
      <p:ext uri="{BB962C8B-B14F-4D97-AF65-F5344CB8AC3E}">
        <p14:creationId xmlns:p14="http://schemas.microsoft.com/office/powerpoint/2010/main" val="2826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6AE3A22C-9040-4720-A747-D33656A2B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157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CXR vs. CT scan of 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</a:t>
            </a:r>
            <a:endParaRPr lang="en-SG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C57F39A8-B518-48E4-B7F3-9B65A4209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129" y="1698674"/>
            <a:ext cx="7427742" cy="3460652"/>
          </a:xfr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F5D1F4-E53E-42F8-B602-B8B164BFC6BA}"/>
              </a:ext>
            </a:extLst>
          </p:cNvPr>
          <p:cNvSpPr/>
          <p:nvPr/>
        </p:nvSpPr>
        <p:spPr>
          <a:xfrm>
            <a:off x="1289003" y="5421170"/>
            <a:ext cx="9294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000" b="1" dirty="0">
                <a:solidFill>
                  <a:schemeClr val="tx2"/>
                </a:solidFill>
              </a:rPr>
              <a:t>Ground glass opacities in right lower lobe on CT (red arrows) </a:t>
            </a:r>
            <a:r>
              <a:rPr lang="en-SG" sz="2000" b="1" dirty="0" smtClean="0">
                <a:solidFill>
                  <a:schemeClr val="tx2"/>
                </a:solidFill>
              </a:rPr>
              <a:t>are </a:t>
            </a:r>
            <a:r>
              <a:rPr lang="en-SG" sz="2000" b="1" dirty="0">
                <a:solidFill>
                  <a:schemeClr val="tx2"/>
                </a:solidFill>
              </a:rPr>
              <a:t>not </a:t>
            </a:r>
            <a:endParaRPr lang="en-SG" sz="2000" b="1" dirty="0" smtClean="0">
              <a:solidFill>
                <a:schemeClr val="tx2"/>
              </a:solidFill>
            </a:endParaRPr>
          </a:p>
          <a:p>
            <a:pPr algn="ctr"/>
            <a:r>
              <a:rPr lang="en-SG" sz="2000" b="1" dirty="0" smtClean="0">
                <a:solidFill>
                  <a:schemeClr val="tx2"/>
                </a:solidFill>
              </a:rPr>
              <a:t>visible </a:t>
            </a:r>
            <a:r>
              <a:rPr lang="en-SG" sz="2000" b="1" dirty="0">
                <a:solidFill>
                  <a:schemeClr val="tx2"/>
                </a:solidFill>
              </a:rPr>
              <a:t>on chest radiograph, which was taken 1 hour prior to CT-study.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8A9FDFF-FAC0-406D-9F30-C7900D352C8E}"/>
              </a:ext>
            </a:extLst>
          </p:cNvPr>
          <p:cNvSpPr/>
          <p:nvPr/>
        </p:nvSpPr>
        <p:spPr>
          <a:xfrm>
            <a:off x="7355005" y="6308209"/>
            <a:ext cx="4647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i="1" dirty="0"/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val="38953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300" y="1562100"/>
            <a:ext cx="5667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193398" y="126127"/>
            <a:ext cx="38747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Admission to COVID Unit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COV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2" y="590223"/>
            <a:ext cx="11734800" cy="6143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="" xmlns:a16="http://schemas.microsoft.com/office/drawing/2014/main" id="{505F7087-ACC0-4A8A-AA42-17DC91E7F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13538"/>
            <a:ext cx="9144000" cy="84406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Management </a:t>
            </a:r>
            <a:endParaRPr lang="en-SG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1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.PN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66" t="9294" r="2605" b="5146"/>
          <a:stretch/>
        </p:blipFill>
        <p:spPr>
          <a:xfrm>
            <a:off x="0" y="587781"/>
            <a:ext cx="12192000" cy="6270219"/>
          </a:xfrm>
        </p:spPr>
      </p:pic>
      <p:sp>
        <p:nvSpPr>
          <p:cNvPr id="6" name="TextBox 5"/>
          <p:cNvSpPr txBox="1"/>
          <p:nvPr/>
        </p:nvSpPr>
        <p:spPr>
          <a:xfrm>
            <a:off x="3831937" y="78818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Hospital Management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11457"/>
            <a:ext cx="10972800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Further he was put on therapeutic dose of Enoxaparin, Steroid Antifungal (</a:t>
            </a:r>
            <a:r>
              <a:rPr lang="en-US" sz="2800" dirty="0" err="1" smtClean="0">
                <a:solidFill>
                  <a:schemeClr val="tx2"/>
                </a:solidFill>
              </a:rPr>
              <a:t>Voriconazole</a:t>
            </a:r>
            <a:r>
              <a:rPr lang="en-US" sz="2800" dirty="0" smtClean="0">
                <a:solidFill>
                  <a:schemeClr val="tx2"/>
                </a:solidFill>
              </a:rPr>
              <a:t>), Antibiotics, Oxygen </a:t>
            </a:r>
            <a:r>
              <a:rPr lang="en-US" sz="2800" dirty="0" err="1" smtClean="0">
                <a:solidFill>
                  <a:schemeClr val="tx2"/>
                </a:solidFill>
              </a:rPr>
              <a:t>upto</a:t>
            </a:r>
            <a:r>
              <a:rPr lang="en-US" sz="2800" dirty="0" smtClean="0">
                <a:solidFill>
                  <a:schemeClr val="tx2"/>
                </a:solidFill>
              </a:rPr>
              <a:t> HFNC 40L/min. Sputum shows profuse growth of </a:t>
            </a:r>
            <a:r>
              <a:rPr lang="en-US" sz="2800" dirty="0" err="1" smtClean="0">
                <a:solidFill>
                  <a:schemeClr val="tx2"/>
                </a:solidFill>
              </a:rPr>
              <a:t>Klebsiella</a:t>
            </a:r>
            <a:r>
              <a:rPr lang="en-US" sz="2800" dirty="0" smtClean="0">
                <a:solidFill>
                  <a:schemeClr val="tx2"/>
                </a:solidFill>
              </a:rPr>
              <a:t> Pneum. He was deteriorating and at 92% of saturation he was put on Ventilator on 44</a:t>
            </a:r>
            <a:r>
              <a:rPr lang="en-US" sz="2800" baseline="30000" dirty="0" smtClean="0">
                <a:solidFill>
                  <a:schemeClr val="tx2"/>
                </a:solidFill>
              </a:rPr>
              <a:t>th</a:t>
            </a:r>
            <a:r>
              <a:rPr lang="en-US" sz="2800" dirty="0" smtClean="0">
                <a:solidFill>
                  <a:schemeClr val="tx2"/>
                </a:solidFill>
              </a:rPr>
              <a:t> day of illness. Vitals were well maintained.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ANA,ENA profile, Anti </a:t>
            </a:r>
            <a:r>
              <a:rPr lang="en-US" sz="2800" dirty="0" err="1" smtClean="0">
                <a:solidFill>
                  <a:schemeClr val="tx2"/>
                </a:solidFill>
              </a:rPr>
              <a:t>Scl</a:t>
            </a:r>
            <a:r>
              <a:rPr lang="en-US" sz="2800" dirty="0" smtClean="0">
                <a:solidFill>
                  <a:schemeClr val="tx2"/>
                </a:solidFill>
              </a:rPr>
              <a:t> 70, Anti CCP </a:t>
            </a:r>
            <a:r>
              <a:rPr lang="en-US" sz="2800" dirty="0" err="1" smtClean="0">
                <a:solidFill>
                  <a:schemeClr val="tx2"/>
                </a:solidFill>
              </a:rPr>
              <a:t>ab</a:t>
            </a:r>
            <a:r>
              <a:rPr lang="en-US" sz="2800" dirty="0" smtClean="0">
                <a:solidFill>
                  <a:schemeClr val="tx2"/>
                </a:solidFill>
              </a:rPr>
              <a:t>, RA all were negative. On 50</a:t>
            </a:r>
            <a:r>
              <a:rPr lang="en-US" sz="2800" baseline="30000" dirty="0" smtClean="0">
                <a:solidFill>
                  <a:schemeClr val="tx2"/>
                </a:solidFill>
              </a:rPr>
              <a:t>th</a:t>
            </a:r>
            <a:r>
              <a:rPr lang="en-US" sz="2800" dirty="0" smtClean="0">
                <a:solidFill>
                  <a:schemeClr val="tx2"/>
                </a:solidFill>
              </a:rPr>
              <a:t> day of illness lung shadow again improved with 30% shadow at base but total count very high. Presently on ventilator.</a:t>
            </a:r>
          </a:p>
          <a:p>
            <a:pPr algn="just">
              <a:lnSpc>
                <a:spcPct val="150000"/>
              </a:lnSpc>
              <a:buNone/>
            </a:pP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7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.PN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560" t="12409" r="5086" b="7472"/>
          <a:stretch/>
        </p:blipFill>
        <p:spPr>
          <a:xfrm>
            <a:off x="15766" y="725214"/>
            <a:ext cx="12192000" cy="6069727"/>
          </a:xfrm>
        </p:spPr>
      </p:pic>
      <p:sp>
        <p:nvSpPr>
          <p:cNvPr id="3" name="TextBox 2"/>
          <p:cNvSpPr txBox="1"/>
          <p:nvPr/>
        </p:nvSpPr>
        <p:spPr>
          <a:xfrm>
            <a:off x="3831937" y="126116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Hospital Management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3.PN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45" t="3448" r="948"/>
          <a:stretch/>
        </p:blipFill>
        <p:spPr>
          <a:xfrm>
            <a:off x="0" y="31532"/>
            <a:ext cx="12192000" cy="688258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95525" y="0"/>
          <a:ext cx="73818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5829108" imgH="7543800" progId="AcroExch.Document.DC">
                  <p:embed/>
                </p:oleObj>
              </mc:Choice>
              <mc:Fallback>
                <p:oleObj name="Acrobat Document" r:id="rId3" imgW="5829108" imgH="754380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525" y="0"/>
                        <a:ext cx="73818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169" y="1869857"/>
            <a:ext cx="10829268" cy="19769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n-US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specific treatment 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Management mostly </a:t>
            </a:r>
            <a:r>
              <a:rPr lang="en-US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symptomatic 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supportive</a:t>
            </a:r>
          </a:p>
        </p:txBody>
      </p:sp>
    </p:spTree>
    <p:extLst>
      <p:ext uri="{BB962C8B-B14F-4D97-AF65-F5344CB8AC3E}">
        <p14:creationId xmlns:p14="http://schemas.microsoft.com/office/powerpoint/2010/main" val="11814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C5FEC9-BAD0-4F4D-B950-06C905BE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544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Criteria </a:t>
            </a:r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Management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6CD504AF-8C73-4918-B6C9-D8FAFCFA5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729698"/>
              </p:ext>
            </p:extLst>
          </p:nvPr>
        </p:nvGraphicFramePr>
        <p:xfrm>
          <a:off x="609600" y="1395242"/>
          <a:ext cx="109728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0937">
                  <a:extLst>
                    <a:ext uri="{9D8B030D-6E8A-4147-A177-3AD203B41FA5}">
                      <a16:colId xmlns="" xmlns:a16="http://schemas.microsoft.com/office/drawing/2014/main" val="4171499256"/>
                    </a:ext>
                  </a:extLst>
                </a:gridCol>
                <a:gridCol w="6151863">
                  <a:extLst>
                    <a:ext uri="{9D8B030D-6E8A-4147-A177-3AD203B41FA5}">
                      <a16:colId xmlns="" xmlns:a16="http://schemas.microsoft.com/office/drawing/2014/main" val="23212168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Stage of illness  </a:t>
                      </a:r>
                      <a:endParaRPr lang="en-SG" sz="3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Definition </a:t>
                      </a:r>
                      <a:endParaRPr lang="en-SG" sz="3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="" xmlns:a16="http://schemas.microsoft.com/office/drawing/2014/main" val="1978940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Mild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Influenza like illness (ILI)</a:t>
                      </a: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="" xmlns:a16="http://schemas.microsoft.com/office/drawing/2014/main" val="4011148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Moderate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Pneumonia (CRB 65 score 0)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="" xmlns:a16="http://schemas.microsoft.com/office/drawing/2014/main" val="2723448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Severe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Severe pneumonia, sepsis</a:t>
                      </a: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="" xmlns:a16="http://schemas.microsoft.com/office/drawing/2014/main" val="1697545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Critical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ARDS, septic shock</a:t>
                      </a: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="" xmlns:a16="http://schemas.microsoft.com/office/drawing/2014/main" val="3711742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5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F711A9-9D13-4A4C-9F51-354D7045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8" y="65572"/>
            <a:ext cx="10515600" cy="83099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Where to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Manage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B1F62361-8BFF-47AA-8004-391C3FF80B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662450"/>
              </p:ext>
            </p:extLst>
          </p:nvPr>
        </p:nvGraphicFramePr>
        <p:xfrm>
          <a:off x="173416" y="985666"/>
          <a:ext cx="11892456" cy="5765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2647">
                  <a:extLst>
                    <a:ext uri="{9D8B030D-6E8A-4147-A177-3AD203B41FA5}">
                      <a16:colId xmlns="" xmlns:a16="http://schemas.microsoft.com/office/drawing/2014/main" val="4171499256"/>
                    </a:ext>
                  </a:extLst>
                </a:gridCol>
                <a:gridCol w="4613796">
                  <a:extLst>
                    <a:ext uri="{9D8B030D-6E8A-4147-A177-3AD203B41FA5}">
                      <a16:colId xmlns="" xmlns:a16="http://schemas.microsoft.com/office/drawing/2014/main" val="2321216862"/>
                    </a:ext>
                  </a:extLst>
                </a:gridCol>
                <a:gridCol w="4106013">
                  <a:extLst>
                    <a:ext uri="{9D8B030D-6E8A-4147-A177-3AD203B41FA5}">
                      <a16:colId xmlns="" xmlns:a16="http://schemas.microsoft.com/office/drawing/2014/main" val="251818976"/>
                    </a:ext>
                  </a:extLst>
                </a:gridCol>
              </a:tblGrid>
              <a:tr h="90962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latin typeface="Arial" pitchFamily="34" charset="0"/>
                          <a:cs typeface="Arial" pitchFamily="34" charset="0"/>
                        </a:rPr>
                        <a:t>Stage of 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Illness</a:t>
                      </a:r>
                      <a:endParaRPr lang="en-SG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latin typeface="Arial" pitchFamily="34" charset="0"/>
                          <a:cs typeface="Arial" pitchFamily="34" charset="0"/>
                        </a:rPr>
                        <a:t>Definition</a:t>
                      </a:r>
                      <a:endParaRPr lang="en-SG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latin typeface="Arial" pitchFamily="34" charset="0"/>
                          <a:cs typeface="Arial" pitchFamily="34" charset="0"/>
                        </a:rPr>
                        <a:t>Place of </a:t>
                      </a:r>
                      <a:r>
                        <a:rPr lang="en-SG" sz="2800" b="1" dirty="0" smtClean="0">
                          <a:latin typeface="Arial" pitchFamily="34" charset="0"/>
                          <a:cs typeface="Arial" pitchFamily="34" charset="0"/>
                        </a:rPr>
                        <a:t>Care</a:t>
                      </a:r>
                      <a:endParaRPr lang="en-SG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8940592"/>
                  </a:ext>
                </a:extLst>
              </a:tr>
              <a:tr h="70462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Asymptomatic 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No symptoms 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Home, ?</a:t>
                      </a:r>
                      <a:r>
                        <a:rPr lang="en-US" sz="2400" b="1" dirty="0" smtClean="0">
                          <a:latin typeface="+mn-lt"/>
                        </a:rPr>
                        <a:t>Tele-</a:t>
                      </a:r>
                      <a:r>
                        <a:rPr lang="en-US" sz="2400" b="1" baseline="0" dirty="0" smtClean="0">
                          <a:latin typeface="+mn-lt"/>
                        </a:rPr>
                        <a:t> medicine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51274001"/>
                  </a:ext>
                </a:extLst>
              </a:tr>
              <a:tr h="70462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Mild 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Influenza like illness (ILI)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Home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11148565"/>
                  </a:ext>
                </a:extLst>
              </a:tr>
              <a:tr h="105836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Moderate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it-IT" sz="2400" b="1" dirty="0">
                          <a:latin typeface="+mn-lt"/>
                        </a:rPr>
                        <a:t>Pneumonia (CRB 65 score 0)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Home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23448323"/>
                  </a:ext>
                </a:extLst>
              </a:tr>
              <a:tr h="105836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Severe 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Severe pneumonia, sepsis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Hospital, preferably, HDU 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97545703"/>
                  </a:ext>
                </a:extLst>
              </a:tr>
              <a:tr h="105836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Critical 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ARDS, septic shock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Hospital, preferably, ICU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11742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99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0B0B45-6F3D-480D-89C1-03060FE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310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Mild cases (Influenza-like illness)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46BC82-A452-46CA-B17B-CDC4F5B85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2104711"/>
            <a:ext cx="10871200" cy="2688015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Self-isolation at home (if not possible, institutional isolation)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Symptomatic treatment: </a:t>
            </a:r>
            <a:r>
              <a:rPr lang="en-SG" sz="2800" b="1" dirty="0" err="1">
                <a:solidFill>
                  <a:schemeClr val="tx2"/>
                </a:solidFill>
              </a:rPr>
              <a:t>Paracetamol</a:t>
            </a:r>
            <a:r>
              <a:rPr lang="en-SG" sz="2800" b="1" dirty="0">
                <a:solidFill>
                  <a:schemeClr val="tx2"/>
                </a:solidFill>
              </a:rPr>
              <a:t>, antihistamine 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Azithromycin-500 mg </a:t>
            </a:r>
            <a:r>
              <a:rPr lang="en-SG" sz="2800" b="1" dirty="0">
                <a:solidFill>
                  <a:schemeClr val="tx2"/>
                </a:solidFill>
              </a:rPr>
              <a:t>once on D1, then </a:t>
            </a:r>
            <a:r>
              <a:rPr lang="en-SG" sz="2800" b="1" dirty="0" smtClean="0">
                <a:solidFill>
                  <a:schemeClr val="tx2"/>
                </a:solidFill>
              </a:rPr>
              <a:t>250 mg </a:t>
            </a:r>
            <a:r>
              <a:rPr lang="en-SG" sz="2800" b="1" dirty="0">
                <a:solidFill>
                  <a:schemeClr val="tx2"/>
                </a:solidFill>
              </a:rPr>
              <a:t>on D2 to D5</a:t>
            </a:r>
            <a:r>
              <a:rPr lang="en-SG" sz="2800" b="1" dirty="0" smtClean="0">
                <a:solidFill>
                  <a:schemeClr val="tx2"/>
                </a:solidFill>
              </a:rPr>
              <a:t>.</a:t>
            </a:r>
            <a:endParaRPr lang="en-SG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CE07AAD-3A25-4405-B6C3-46F4139C0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0051"/>
            <a:ext cx="10515600" cy="4353636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Self-home isolation for 14 days after clinical </a:t>
            </a:r>
            <a:r>
              <a:rPr lang="en-SG" b="1" dirty="0" smtClean="0">
                <a:solidFill>
                  <a:schemeClr val="tx2"/>
                </a:solidFill>
              </a:rPr>
              <a:t>recovery</a:t>
            </a:r>
            <a:endParaRPr lang="en-SG" b="1" dirty="0">
              <a:solidFill>
                <a:schemeClr val="tx2"/>
              </a:solidFill>
            </a:endParaRP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When to seek hospital </a:t>
            </a:r>
            <a:r>
              <a:rPr lang="en-SG" b="1" dirty="0" smtClean="0">
                <a:solidFill>
                  <a:schemeClr val="tx2"/>
                </a:solidFill>
              </a:rPr>
              <a:t>care?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Respiratory distress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Worsening cough and fever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Altered mental status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Extreme lethargy</a:t>
            </a:r>
          </a:p>
        </p:txBody>
      </p:sp>
    </p:spTree>
    <p:extLst>
      <p:ext uri="{BB962C8B-B14F-4D97-AF65-F5344CB8AC3E}">
        <p14:creationId xmlns:p14="http://schemas.microsoft.com/office/powerpoint/2010/main" val="307375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FB3E86-1558-41A4-97EE-1D93139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51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+mn-lt"/>
              </a:rPr>
              <a:t>Moderate </a:t>
            </a:r>
            <a:r>
              <a:rPr lang="en-SG" sz="4000" b="1" dirty="0" smtClean="0">
                <a:solidFill>
                  <a:srgbClr val="FF0000"/>
                </a:solidFill>
                <a:latin typeface="+mn-lt"/>
              </a:rPr>
              <a:t>Cases </a:t>
            </a:r>
            <a:r>
              <a:rPr lang="en-SG" sz="4000" b="1" dirty="0">
                <a:solidFill>
                  <a:srgbClr val="FF0000"/>
                </a:solidFill>
                <a:latin typeface="+mn-lt"/>
              </a:rPr>
              <a:t>(Pneumonia)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7123956-AD11-4F04-9F37-B847DDD14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603" y="1378927"/>
            <a:ext cx="11176591" cy="50185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Treatment as for mild cases 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800" b="1" dirty="0" smtClean="0">
                <a:solidFill>
                  <a:srgbClr val="FF0000"/>
                </a:solidFill>
              </a:rPr>
              <a:t>		PLUS</a:t>
            </a:r>
            <a:endParaRPr lang="en-SG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Oral antibiotics as for uncomplicated community acquired pneumonia </a:t>
            </a:r>
            <a:endParaRPr lang="en-SG" sz="28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 err="1" smtClean="0">
                <a:solidFill>
                  <a:schemeClr val="tx2"/>
                </a:solidFill>
              </a:rPr>
              <a:t>Favipiravir</a:t>
            </a:r>
            <a:r>
              <a:rPr lang="en-SG" sz="2800" b="1" dirty="0" smtClean="0">
                <a:solidFill>
                  <a:schemeClr val="tx2"/>
                </a:solidFill>
              </a:rPr>
              <a:t> 1600 mg stat, 600 mg </a:t>
            </a:r>
            <a:r>
              <a:rPr lang="en-SG" sz="2800" b="1" dirty="0" err="1" smtClean="0">
                <a:solidFill>
                  <a:schemeClr val="tx2"/>
                </a:solidFill>
              </a:rPr>
              <a:t>bd</a:t>
            </a:r>
            <a:r>
              <a:rPr lang="en-SG" sz="2800" b="1" dirty="0" smtClean="0">
                <a:solidFill>
                  <a:schemeClr val="tx2"/>
                </a:solidFill>
              </a:rPr>
              <a:t> 7-10 days. </a:t>
            </a:r>
            <a:r>
              <a:rPr lang="en-SG" sz="2800" b="1" dirty="0" smtClean="0">
                <a:solidFill>
                  <a:srgbClr val="FF0000"/>
                </a:solidFill>
              </a:rPr>
              <a:t>Efficacy doubtful</a:t>
            </a:r>
            <a:r>
              <a:rPr lang="en-SG" sz="2800" b="1" dirty="0" smtClean="0"/>
              <a:t>?</a:t>
            </a:r>
            <a:endParaRPr lang="en-SG" sz="2800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 </a:t>
            </a:r>
            <a:r>
              <a:rPr lang="en-SG" sz="2800" b="1" dirty="0">
                <a:solidFill>
                  <a:schemeClr val="tx2"/>
                </a:solidFill>
              </a:rPr>
              <a:t>Thromboprophylaxis with LMW </a:t>
            </a:r>
            <a:r>
              <a:rPr lang="en-SG" sz="2800" b="1" dirty="0" smtClean="0">
                <a:solidFill>
                  <a:schemeClr val="tx2"/>
                </a:solidFill>
              </a:rPr>
              <a:t>heparin ( 1 mg/kg BW)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DOAC – </a:t>
            </a:r>
            <a:r>
              <a:rPr lang="en-SG" sz="2800" b="1" dirty="0" err="1" smtClean="0">
                <a:solidFill>
                  <a:schemeClr val="tx2"/>
                </a:solidFill>
              </a:rPr>
              <a:t>Rivaroxavan</a:t>
            </a:r>
            <a:r>
              <a:rPr lang="en-SG" sz="2800" b="1" dirty="0" smtClean="0">
                <a:solidFill>
                  <a:schemeClr val="tx2"/>
                </a:solidFill>
              </a:rPr>
              <a:t> 10 – 20 mg/ day 2 -4 weeks</a:t>
            </a:r>
            <a:endParaRPr lang="en-SG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8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7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CRB 65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Scoring System 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353"/>
            <a:ext cx="12192000" cy="6090648"/>
          </a:xfrm>
        </p:spPr>
      </p:pic>
    </p:spTree>
    <p:extLst>
      <p:ext uri="{BB962C8B-B14F-4D97-AF65-F5344CB8AC3E}">
        <p14:creationId xmlns:p14="http://schemas.microsoft.com/office/powerpoint/2010/main" val="21131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960703"/>
            <a:ext cx="11610975" cy="53149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A 56 year non diabetic, non hypertensive businesswoman had body ache only on 5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April and did PCR which was positive on 9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April. She was treated symptomatic got well and came back to work after 3 weeks. On 21</a:t>
            </a:r>
            <a:r>
              <a:rPr lang="en-US" baseline="30000" dirty="0" smtClean="0">
                <a:solidFill>
                  <a:schemeClr val="tx2"/>
                </a:solidFill>
              </a:rPr>
              <a:t>st</a:t>
            </a:r>
            <a:r>
              <a:rPr lang="en-US" dirty="0" smtClean="0">
                <a:solidFill>
                  <a:schemeClr val="tx2"/>
                </a:solidFill>
              </a:rPr>
              <a:t> May she developed fever, dry cough. On 26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May she got admitted in to hospital and underwent following investigations. CXR, HRCT Lung, CBC,D-dimer, CRP, Ferritin, LDH. All investigations were in </a:t>
            </a:r>
            <a:r>
              <a:rPr lang="en-US" dirty="0" err="1" smtClean="0">
                <a:solidFill>
                  <a:schemeClr val="tx2"/>
                </a:solidFill>
              </a:rPr>
              <a:t>favour</a:t>
            </a:r>
            <a:r>
              <a:rPr lang="en-US" dirty="0" smtClean="0">
                <a:solidFill>
                  <a:schemeClr val="tx2"/>
                </a:solidFill>
              </a:rPr>
              <a:t> of COVID so PCR was done and came positive.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2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419EE-A5A9-4E17-B22D-C84939B8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534" y="101212"/>
            <a:ext cx="10179269" cy="844714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Severe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Cases 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(Severe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Pneumonia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Sepsis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6604F-54D5-41E3-8EB1-AD7B3D949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861" y="1036478"/>
            <a:ext cx="9646663" cy="5241851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Supplemental oxygen:</a:t>
            </a:r>
          </a:p>
          <a:p>
            <a:pPr lvl="4"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/>
              <a:t>If SpO</a:t>
            </a:r>
            <a:r>
              <a:rPr lang="en-SG" sz="2400" b="1" baseline="-25000" dirty="0"/>
              <a:t>2</a:t>
            </a:r>
            <a:r>
              <a:rPr lang="en-SG" sz="2400" b="1" dirty="0"/>
              <a:t> &lt;94%; respiratory rate &gt;30/minute; shock</a:t>
            </a:r>
          </a:p>
          <a:p>
            <a:pPr lvl="4"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/>
              <a:t>Oxygen at 5 litres/min, titrated to target SpO</a:t>
            </a:r>
            <a:r>
              <a:rPr lang="en-SG" sz="2400" b="1" baseline="-25000" dirty="0"/>
              <a:t>2</a:t>
            </a:r>
            <a:r>
              <a:rPr lang="en-SG" sz="2400" b="1" dirty="0"/>
              <a:t> &gt;94%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Empirical antibiotics </a:t>
            </a:r>
            <a:r>
              <a:rPr lang="en-SG" sz="2800" b="1" dirty="0" err="1" smtClean="0">
                <a:solidFill>
                  <a:schemeClr val="tx2"/>
                </a:solidFill>
              </a:rPr>
              <a:t>Injectables</a:t>
            </a:r>
            <a:endParaRPr lang="en-SG" sz="2800" b="1" dirty="0" smtClean="0">
              <a:solidFill>
                <a:schemeClr val="tx2"/>
              </a:solidFill>
            </a:endParaRP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Inj.. </a:t>
            </a:r>
            <a:r>
              <a:rPr lang="en-SG" sz="2800" b="1" dirty="0" err="1" smtClean="0">
                <a:solidFill>
                  <a:schemeClr val="tx2"/>
                </a:solidFill>
              </a:rPr>
              <a:t>Ramdisivir</a:t>
            </a:r>
            <a:r>
              <a:rPr lang="en-SG" sz="2800" b="1" dirty="0" smtClean="0">
                <a:solidFill>
                  <a:schemeClr val="tx2"/>
                </a:solidFill>
              </a:rPr>
              <a:t> 200 </a:t>
            </a:r>
            <a:r>
              <a:rPr lang="en-SG" sz="2800" b="1" dirty="0" err="1" smtClean="0">
                <a:solidFill>
                  <a:schemeClr val="tx2"/>
                </a:solidFill>
              </a:rPr>
              <a:t>mgstat</a:t>
            </a:r>
            <a:r>
              <a:rPr lang="en-SG" sz="2800" b="1" dirty="0" smtClean="0">
                <a:solidFill>
                  <a:schemeClr val="tx2"/>
                </a:solidFill>
              </a:rPr>
              <a:t>, 100 mg daily -5 days</a:t>
            </a:r>
            <a:endParaRPr lang="en-SG" sz="2800" b="1" dirty="0">
              <a:solidFill>
                <a:schemeClr val="tx2"/>
              </a:solidFill>
            </a:endParaRP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err="1" smtClean="0">
                <a:solidFill>
                  <a:schemeClr val="tx2"/>
                </a:solidFill>
              </a:rPr>
              <a:t>Thromboprophylaxis</a:t>
            </a:r>
            <a:r>
              <a:rPr lang="en-SG" sz="2800" b="1" dirty="0" smtClean="0">
                <a:solidFill>
                  <a:schemeClr val="tx2"/>
                </a:solidFill>
              </a:rPr>
              <a:t> </a:t>
            </a:r>
            <a:r>
              <a:rPr lang="en-SG" sz="2800" b="1" dirty="0">
                <a:solidFill>
                  <a:schemeClr val="tx2"/>
                </a:solidFill>
              </a:rPr>
              <a:t>with LMW </a:t>
            </a:r>
            <a:r>
              <a:rPr lang="en-SG" sz="2800" b="1" dirty="0" smtClean="0">
                <a:solidFill>
                  <a:schemeClr val="tx2"/>
                </a:solidFill>
              </a:rPr>
              <a:t>heparin ( 1 mg/kg BW </a:t>
            </a:r>
            <a:r>
              <a:rPr lang="en-SG" sz="2800" b="1" dirty="0" err="1" smtClean="0">
                <a:solidFill>
                  <a:schemeClr val="tx2"/>
                </a:solidFill>
              </a:rPr>
              <a:t>bd</a:t>
            </a:r>
            <a:r>
              <a:rPr lang="en-SG" sz="2800" b="1" dirty="0" smtClean="0">
                <a:solidFill>
                  <a:schemeClr val="tx2"/>
                </a:solidFill>
              </a:rPr>
              <a:t>)</a:t>
            </a:r>
            <a:endParaRPr lang="en-SG" sz="2800" b="1" dirty="0">
              <a:solidFill>
                <a:schemeClr val="tx2"/>
              </a:solidFill>
            </a:endParaRP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Management of co-morbid conditions</a:t>
            </a:r>
          </a:p>
        </p:txBody>
      </p:sp>
    </p:spTree>
    <p:extLst>
      <p:ext uri="{BB962C8B-B14F-4D97-AF65-F5344CB8AC3E}">
        <p14:creationId xmlns:p14="http://schemas.microsoft.com/office/powerpoint/2010/main" val="16942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419EE-A5A9-4E17-B22D-C84939B8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71"/>
            <a:ext cx="10515600" cy="986003"/>
          </a:xfrm>
        </p:spPr>
        <p:txBody>
          <a:bodyPr>
            <a:normAutofit/>
          </a:bodyPr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Critical </a:t>
            </a:r>
            <a:r>
              <a:rPr lang="en-SG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Cases </a:t>
            </a:r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(ARDS, </a:t>
            </a:r>
            <a:r>
              <a:rPr lang="en-SG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Septic </a:t>
            </a:r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shock)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6604F-54D5-41E3-8EB1-AD7B3D949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611" y="1067340"/>
            <a:ext cx="10040335" cy="527475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Ventilation: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Immediate supplemental oxygen, if SpO</a:t>
            </a:r>
            <a:r>
              <a:rPr lang="en-SG" sz="2000" b="1" baseline="-25000" dirty="0"/>
              <a:t>2 </a:t>
            </a:r>
            <a:r>
              <a:rPr lang="en-SG" sz="2000" b="1" dirty="0"/>
              <a:t>&lt;94%; high flow nasal canula preferable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Mechanical ventilation in prone position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Haemodynamic support: Target MAP of 60-65 mmHg.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Conservative fluid strategy, crystalloids preferable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Inotropes: norepinephrine (first line), vasopressin (second line)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 smtClean="0">
                <a:solidFill>
                  <a:schemeClr val="tx2"/>
                </a:solidFill>
              </a:rPr>
              <a:t>Empirical </a:t>
            </a:r>
            <a:r>
              <a:rPr lang="en-SG" sz="2400" b="1" dirty="0">
                <a:solidFill>
                  <a:schemeClr val="tx2"/>
                </a:solidFill>
              </a:rPr>
              <a:t>antibiotics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Steroid, if septic shock</a:t>
            </a:r>
            <a:r>
              <a:rPr lang="en-SG" sz="2400" b="1" dirty="0" smtClean="0">
                <a:solidFill>
                  <a:schemeClr val="tx2"/>
                </a:solidFill>
              </a:rPr>
              <a:t>, ARDS ( Inj. </a:t>
            </a:r>
            <a:r>
              <a:rPr lang="en-SG" sz="2400" b="1" dirty="0" err="1" smtClean="0">
                <a:solidFill>
                  <a:schemeClr val="tx2"/>
                </a:solidFill>
              </a:rPr>
              <a:t>Dexamethasone</a:t>
            </a:r>
            <a:r>
              <a:rPr lang="en-SG" sz="2400" b="1" dirty="0" smtClean="0">
                <a:solidFill>
                  <a:schemeClr val="tx2"/>
                </a:solidFill>
              </a:rPr>
              <a:t> 10 -20 mg/d)</a:t>
            </a:r>
            <a:endParaRPr lang="en-SG" sz="2400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 err="1" smtClean="0">
                <a:solidFill>
                  <a:schemeClr val="tx2"/>
                </a:solidFill>
              </a:rPr>
              <a:t>Thromboprophylaxis</a:t>
            </a:r>
            <a:r>
              <a:rPr lang="en-SG" sz="2400" b="1" dirty="0" smtClean="0">
                <a:solidFill>
                  <a:schemeClr val="tx2"/>
                </a:solidFill>
              </a:rPr>
              <a:t> </a:t>
            </a:r>
            <a:r>
              <a:rPr lang="en-SG" sz="2400" b="1" dirty="0">
                <a:solidFill>
                  <a:schemeClr val="tx2"/>
                </a:solidFill>
              </a:rPr>
              <a:t>with LMW </a:t>
            </a:r>
            <a:r>
              <a:rPr lang="en-SG" sz="2400" b="1" dirty="0" smtClean="0">
                <a:solidFill>
                  <a:schemeClr val="tx2"/>
                </a:solidFill>
              </a:rPr>
              <a:t>heparin ( Full dose- 14 days)</a:t>
            </a:r>
            <a:endParaRPr lang="en-SG" sz="2400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en-SG" sz="2400" b="1" dirty="0"/>
          </a:p>
        </p:txBody>
      </p:sp>
    </p:spTree>
    <p:extLst>
      <p:ext uri="{BB962C8B-B14F-4D97-AF65-F5344CB8AC3E}">
        <p14:creationId xmlns:p14="http://schemas.microsoft.com/office/powerpoint/2010/main" val="68026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6970" y="1078138"/>
            <a:ext cx="7307389" cy="55433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/>
              <a:t> Aim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FF0000"/>
                </a:solidFill>
              </a:rPr>
              <a:t>SpO2  90-96%%</a:t>
            </a:r>
          </a:p>
          <a:p>
            <a:pPr>
              <a:buNone/>
            </a:pPr>
            <a:r>
              <a:rPr lang="en-US" sz="2400" b="1" dirty="0" smtClean="0"/>
              <a:t>Device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chemeClr val="tx2"/>
                </a:solidFill>
              </a:rPr>
              <a:t>Nasal prongs/ Face mask/ NRB Mask</a:t>
            </a:r>
          </a:p>
          <a:p>
            <a:pPr>
              <a:buNone/>
            </a:pPr>
            <a:endParaRPr lang="en-US" sz="2400" b="1" dirty="0" smtClean="0"/>
          </a:p>
          <a:p>
            <a:pPr>
              <a:buClr>
                <a:srgbClr val="FF0000"/>
              </a:buClr>
            </a:pPr>
            <a:r>
              <a:rPr lang="en-US" sz="2400" b="1" dirty="0" smtClean="0"/>
              <a:t>Starts oxygen 2-6 l/min through nasal prongs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/>
              <a:t>Asses response for 10-15min to keep Spo2 &gt;90%</a:t>
            </a:r>
          </a:p>
          <a:p>
            <a:pPr>
              <a:buNone/>
            </a:pPr>
            <a:r>
              <a:rPr lang="en-US" sz="2400" b="1" dirty="0" smtClean="0"/>
              <a:t>                                                                                </a:t>
            </a:r>
          </a:p>
          <a:p>
            <a:pPr>
              <a:buNone/>
            </a:pPr>
            <a:r>
              <a:rPr lang="en-US" sz="2400" b="1" dirty="0" smtClean="0"/>
              <a:t>     </a:t>
            </a:r>
            <a:r>
              <a:rPr lang="en-US" sz="2400" b="1" dirty="0" smtClean="0">
                <a:solidFill>
                  <a:schemeClr val="tx2"/>
                </a:solidFill>
              </a:rPr>
              <a:t>If increasing respiratory distress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/>
                </a:solidFill>
              </a:rPr>
              <a:t>     </a:t>
            </a:r>
            <a:r>
              <a:rPr lang="en-US" sz="2400" b="1" dirty="0" smtClean="0">
                <a:solidFill>
                  <a:srgbClr val="FF0000"/>
                </a:solidFill>
              </a:rPr>
              <a:t>or</a:t>
            </a:r>
            <a:r>
              <a:rPr lang="en-US" sz="2400" b="1" dirty="0" smtClean="0">
                <a:solidFill>
                  <a:schemeClr val="tx2"/>
                </a:solidFill>
              </a:rPr>
              <a:t> SpO2 &lt; 90% (88% in COPD) </a:t>
            </a:r>
          </a:p>
          <a:p>
            <a:pPr>
              <a:buNone/>
            </a:pPr>
            <a:r>
              <a:rPr lang="en-US" sz="2400" b="1" dirty="0" smtClean="0"/>
              <a:t> 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/>
              <a:t>Starts oxygen 6-10 l/min through Face mask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/>
              <a:t>Asses response for 10-15min to keep Spo2 &gt;90%</a:t>
            </a:r>
          </a:p>
        </p:txBody>
      </p:sp>
      <p:sp>
        <p:nvSpPr>
          <p:cNvPr id="2" name="Rectangle 1"/>
          <p:cNvSpPr/>
          <p:nvPr/>
        </p:nvSpPr>
        <p:spPr>
          <a:xfrm>
            <a:off x="1686898" y="162495"/>
            <a:ext cx="9002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 patient’s Oxygen Delivery Algorithm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864" y="385606"/>
            <a:ext cx="10871200" cy="62201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chemeClr val="tx2"/>
                </a:solidFill>
              </a:rPr>
              <a:t>If increasing respiratory distress </a:t>
            </a:r>
            <a:r>
              <a:rPr lang="en-US" sz="3000" b="1" dirty="0" smtClean="0">
                <a:solidFill>
                  <a:srgbClr val="FF0000"/>
                </a:solidFill>
              </a:rPr>
              <a:t>or</a:t>
            </a:r>
            <a:r>
              <a:rPr lang="en-US" sz="3000" b="1" dirty="0" smtClean="0">
                <a:solidFill>
                  <a:schemeClr val="tx2"/>
                </a:solidFill>
              </a:rPr>
              <a:t> </a:t>
            </a:r>
            <a:r>
              <a:rPr lang="en-US" sz="3000" b="1" dirty="0" smtClean="0">
                <a:solidFill>
                  <a:schemeClr val="tx2"/>
                </a:solidFill>
              </a:rPr>
              <a:t>SpO2 &lt;90% (&lt;88% in COPD) </a:t>
            </a:r>
          </a:p>
          <a:p>
            <a:pPr>
              <a:buNone/>
            </a:pPr>
            <a:r>
              <a:rPr lang="en-US" sz="1600" b="1" dirty="0" smtClean="0"/>
              <a:t> </a:t>
            </a:r>
            <a:endParaRPr lang="en-US" sz="2000" b="1" dirty="0" smtClean="0"/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Start </a:t>
            </a:r>
            <a:r>
              <a:rPr lang="en-US" sz="3000" b="1" dirty="0" err="1" smtClean="0">
                <a:solidFill>
                  <a:schemeClr val="tx2"/>
                </a:solidFill>
              </a:rPr>
              <a:t>Proning</a:t>
            </a:r>
            <a:r>
              <a:rPr lang="en-US" sz="3000" b="1" dirty="0" smtClean="0">
                <a:solidFill>
                  <a:schemeClr val="tx2"/>
                </a:solidFill>
              </a:rPr>
              <a:t> breathing along with supplement oxygen 10-15 l/min through Face mask/NRB mask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Asses response for 10-15min to keep Spo2 &gt;90%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If still increasing respiratory distress 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or SpO2 &lt;90% (&lt;88% in COPD) 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or patient is exhausted  HFNC is urgently needed ( 40 -50L) /minute, if all these fail only then</a:t>
            </a:r>
          </a:p>
          <a:p>
            <a:pPr>
              <a:buNone/>
            </a:pPr>
            <a:r>
              <a:rPr lang="en-US" sz="2000" b="1" dirty="0" smtClean="0"/>
              <a:t> </a:t>
            </a:r>
          </a:p>
          <a:p>
            <a:r>
              <a:rPr lang="en-US" sz="3000" b="1" dirty="0" smtClean="0">
                <a:solidFill>
                  <a:srgbClr val="FF0000"/>
                </a:solidFill>
              </a:rPr>
              <a:t>Refer the patient to ICU for Ventilator assistance</a:t>
            </a:r>
            <a:endParaRPr lang="en-US" sz="3000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544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Available Treatment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err="1" smtClean="0"/>
              <a:t>Remdesivir</a:t>
            </a:r>
            <a:r>
              <a:rPr lang="en-US" b="1" dirty="0"/>
              <a:t>: </a:t>
            </a:r>
            <a:r>
              <a:rPr lang="en-US" b="1" dirty="0" smtClean="0"/>
              <a:t>FDA approved (available in Bangladesh)</a:t>
            </a:r>
            <a:endParaRPr lang="en-US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/>
              <a:t>Favipiravir: Available </a:t>
            </a:r>
            <a:r>
              <a:rPr lang="en-US" b="1" dirty="0" smtClean="0"/>
              <a:t>( 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r>
              <a:rPr lang="en-US" b="1" dirty="0" smtClean="0"/>
              <a:t> doubtful efficacy)</a:t>
            </a:r>
            <a:endParaRPr lang="en-US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smtClean="0"/>
              <a:t>Convalescent plasma ( In use)</a:t>
            </a:r>
            <a:endParaRPr lang="en-US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err="1" smtClean="0">
                <a:solidFill>
                  <a:srgbClr val="FF0000"/>
                </a:solidFill>
              </a:rPr>
              <a:t>Tocilizumab</a:t>
            </a:r>
            <a:r>
              <a:rPr lang="en-US" b="1" dirty="0" smtClean="0"/>
              <a:t>  ( specific indication of use) CSS  </a:t>
            </a:r>
            <a:endParaRPr lang="en-US" b="1" dirty="0"/>
          </a:p>
          <a:p>
            <a:pPr>
              <a:buClr>
                <a:srgbClr val="FF000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5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COVID- 19 and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Mental Health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C:\Users\Dr.Sir\Desktop\9c24136d3639190e7580f5214df745df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247" y="1767681"/>
            <a:ext cx="6038192" cy="410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 descr="C:\Users\Dr.Sir\Desktop\800941b3262bbfa6ea0f2804e5c683a4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2586" y="1732875"/>
            <a:ext cx="4734910" cy="41437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86937" y="5876577"/>
            <a:ext cx="5332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A medical worker is seen sitting in the East Village of China during the coronavirus pandemic 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98328" y="5876577"/>
            <a:ext cx="6096000" cy="6039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Lorna M. Breen, medical director at </a:t>
            </a:r>
            <a:r>
              <a:rPr lang="en-US" sz="16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-Presbyterian Allen Hospital, committed suicide.</a:t>
            </a:r>
            <a:endParaRPr lang="en-US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4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2062"/>
            <a:ext cx="10515600" cy="76029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Take-Home Message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5304" y="1211945"/>
            <a:ext cx="8400393" cy="5021523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An RNA virus disease, mainly spread by respiratory droplets 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Majority experiences mild to moderate respiratory illness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RT-PCR is the gold standard test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Management is symptomatic and supportive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Thromboprophylaxis for all hospitalized COVID- 19 patients </a:t>
            </a:r>
          </a:p>
          <a:p>
            <a:pPr>
              <a:buClr>
                <a:srgbClr val="FF0000"/>
              </a:buClr>
            </a:pPr>
            <a:r>
              <a:rPr lang="en-US" sz="2400" b="1" dirty="0" err="1">
                <a:solidFill>
                  <a:schemeClr val="tx2"/>
                </a:solidFill>
              </a:rPr>
              <a:t>Remdisivir</a:t>
            </a:r>
            <a:r>
              <a:rPr lang="en-US" sz="2400" b="1" dirty="0">
                <a:solidFill>
                  <a:schemeClr val="tx2"/>
                </a:solidFill>
              </a:rPr>
              <a:t> has EUA by FDA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Home management is for asymptomatic, mild and moderate diseases 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Hospital management is indicated for severe and critical diseases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Vaccines are in up to phase 2 trial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Prognosis appears better than SARS, MERS, and E</a:t>
            </a:r>
            <a:r>
              <a:rPr lang="en-US" sz="2400" b="1" dirty="0" smtClean="0">
                <a:solidFill>
                  <a:schemeClr val="tx2"/>
                </a:solidFill>
              </a:rPr>
              <a:t>bola</a:t>
            </a:r>
            <a:r>
              <a:rPr lang="en-US" sz="2400" b="1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461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08" y="-1001"/>
            <a:ext cx="7882759" cy="685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4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4EF28D2-5501-4E55-B642-DB3E28AB360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" y="3436883"/>
            <a:ext cx="5801706" cy="3422013"/>
          </a:xfr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B4E140E-3979-4035-A255-931F815DA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" y="15110"/>
            <a:ext cx="5785940" cy="3406007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="" xmlns:a16="http://schemas.microsoft.com/office/drawing/2014/main" id="{53E3371A-1742-4CA8-BDEF-02DC9122B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36" y="15110"/>
            <a:ext cx="6240277" cy="3406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3E52A4C-D8BA-4DC2-9102-63FAE0B52947}"/>
              </a:ext>
            </a:extLst>
          </p:cNvPr>
          <p:cNvSpPr txBox="1"/>
          <p:nvPr/>
        </p:nvSpPr>
        <p:spPr>
          <a:xfrm>
            <a:off x="6454345" y="352473"/>
            <a:ext cx="3166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="" xmlns:a16="http://schemas.microsoft.com/office/drawing/2014/main" id="{E0B20E45-E080-48E9-B4E3-3B62044551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68" y="3421118"/>
            <a:ext cx="6240278" cy="34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134129"/>
            <a:ext cx="11610975" cy="53149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Enoxaparin, </a:t>
            </a:r>
            <a:r>
              <a:rPr lang="en-US" dirty="0" err="1" smtClean="0">
                <a:solidFill>
                  <a:schemeClr val="tx2"/>
                </a:solidFill>
              </a:rPr>
              <a:t>Remdisivir</a:t>
            </a:r>
            <a:r>
              <a:rPr lang="en-US" dirty="0" smtClean="0">
                <a:solidFill>
                  <a:schemeClr val="tx2"/>
                </a:solidFill>
              </a:rPr>
              <a:t>, Steroid, </a:t>
            </a:r>
            <a:r>
              <a:rPr lang="en-US" dirty="0" err="1" smtClean="0">
                <a:solidFill>
                  <a:schemeClr val="tx2"/>
                </a:solidFill>
              </a:rPr>
              <a:t>Toclizumab</a:t>
            </a:r>
            <a:r>
              <a:rPr lang="en-US" dirty="0" smtClean="0">
                <a:solidFill>
                  <a:schemeClr val="tx2"/>
                </a:solidFill>
              </a:rPr>
              <a:t>, Oxygen therapy up to HFNC 50L/min failed to improve the clinical situation and was put on Ventilator on 4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June. In 48 hours of mechanical support she developed </a:t>
            </a:r>
            <a:r>
              <a:rPr lang="en-US" dirty="0" err="1" smtClean="0">
                <a:solidFill>
                  <a:schemeClr val="tx2"/>
                </a:solidFill>
              </a:rPr>
              <a:t>tachyarrythmia</a:t>
            </a:r>
            <a:r>
              <a:rPr lang="en-US" dirty="0" smtClean="0">
                <a:solidFill>
                  <a:schemeClr val="tx2"/>
                </a:solidFill>
              </a:rPr>
              <a:t> with increased </a:t>
            </a:r>
            <a:r>
              <a:rPr lang="en-US" dirty="0" err="1" smtClean="0">
                <a:solidFill>
                  <a:schemeClr val="tx2"/>
                </a:solidFill>
              </a:rPr>
              <a:t>Trop-i</a:t>
            </a:r>
            <a:r>
              <a:rPr lang="en-US" dirty="0" smtClean="0">
                <a:solidFill>
                  <a:schemeClr val="tx2"/>
                </a:solidFill>
              </a:rPr>
              <a:t> level. She developed cardiac arrest twice reversed with </a:t>
            </a:r>
            <a:r>
              <a:rPr lang="en-US" dirty="0" err="1" smtClean="0">
                <a:solidFill>
                  <a:schemeClr val="tx2"/>
                </a:solidFill>
              </a:rPr>
              <a:t>cardioversion</a:t>
            </a:r>
            <a:r>
              <a:rPr lang="en-US" dirty="0" smtClean="0">
                <a:solidFill>
                  <a:schemeClr val="tx2"/>
                </a:solidFill>
              </a:rPr>
              <a:t> but third arrest could not be reversed and the patient died.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46" y="164276"/>
            <a:ext cx="3594539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2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9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mourning-fl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33242" y="371704"/>
            <a:ext cx="4544834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 MOURN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6974" y="2802904"/>
            <a:ext cx="5373587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ats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ff to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rontliners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1" y="457201"/>
            <a:ext cx="4397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1"/>
            <a:ext cx="4388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2937</TotalTime>
  <Words>2668</Words>
  <Application>Microsoft Office PowerPoint</Application>
  <PresentationFormat>Custom</PresentationFormat>
  <Paragraphs>373</Paragraphs>
  <Slides>69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Office Theme</vt:lpstr>
      <vt:lpstr>Acrobat Document</vt:lpstr>
      <vt:lpstr>How much do we know about the invisible Enemy?</vt:lpstr>
      <vt:lpstr>CASE 1</vt:lpstr>
      <vt:lpstr>CASE 1</vt:lpstr>
      <vt:lpstr>CASE 1</vt:lpstr>
      <vt:lpstr>CASE 1</vt:lpstr>
      <vt:lpstr>CASE 2</vt:lpstr>
      <vt:lpstr>CASE 2</vt:lpstr>
      <vt:lpstr>PowerPoint Presentation</vt:lpstr>
      <vt:lpstr>PowerPoint Presentation</vt:lpstr>
      <vt:lpstr>PowerPoint Presentation</vt:lpstr>
      <vt:lpstr>PowerPoint Presentation</vt:lpstr>
      <vt:lpstr>Global: Health workers silenced, exposed and attacked</vt:lpstr>
      <vt:lpstr>PowerPoint Presentation</vt:lpstr>
      <vt:lpstr>Timeline of Symptoms </vt:lpstr>
      <vt:lpstr>PowerPoint Presentation</vt:lpstr>
      <vt:lpstr>Case Definition</vt:lpstr>
      <vt:lpstr> Suspect Case </vt:lpstr>
      <vt:lpstr>Probable Case</vt:lpstr>
      <vt:lpstr>Confirmed Case</vt:lpstr>
      <vt:lpstr>Who is Contact?</vt:lpstr>
      <vt:lpstr>PowerPoint Presentation</vt:lpstr>
      <vt:lpstr>PowerPoint Presentation</vt:lpstr>
      <vt:lpstr>PowerPoint Presentation</vt:lpstr>
      <vt:lpstr>Disease Manifestations </vt:lpstr>
      <vt:lpstr>Clinical Features </vt:lpstr>
      <vt:lpstr>High-Risk Features </vt:lpstr>
      <vt:lpstr>Spectrum of Clinical Syndromes  Associated with COVID-19 Infection</vt:lpstr>
      <vt:lpstr>Severe Pneumonia</vt:lpstr>
      <vt:lpstr>Acute Respiratory Distress Syndrome (ARDS)</vt:lpstr>
      <vt:lpstr>ARDS: When to suspect?</vt:lpstr>
      <vt:lpstr>Sepsis: Life-threatening organ dysfunction by  dysregulated host response to infection</vt:lpstr>
      <vt:lpstr>Septic Shock</vt:lpstr>
      <vt:lpstr>ICU and Ventilator Mortality Among Critically Ill Adults With Corona virus Disease 2019- study report </vt:lpstr>
      <vt:lpstr>PowerPoint Presentation</vt:lpstr>
      <vt:lpstr>PowerPoint Presentation</vt:lpstr>
      <vt:lpstr>PowerPoint Presentation</vt:lpstr>
      <vt:lpstr>Real-time RT-PCR Test for SARS-CoV-2</vt:lpstr>
      <vt:lpstr>RT-PCR for SARS-CoV-2</vt:lpstr>
      <vt:lpstr>Serological Tests for SARS-CoV-2</vt:lpstr>
      <vt:lpstr>Other Investigations</vt:lpstr>
      <vt:lpstr>CT Scan of Chest</vt:lpstr>
      <vt:lpstr>PowerPoint Presentation</vt:lpstr>
      <vt:lpstr>CT scan of chest in COVID- 19</vt:lpstr>
      <vt:lpstr>Chest x-ray</vt:lpstr>
      <vt:lpstr>Chest x-ray in COVID- 19</vt:lpstr>
      <vt:lpstr>CXR vs. CT scan of Chest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Criteria for Case Management</vt:lpstr>
      <vt:lpstr>Where to Manage?</vt:lpstr>
      <vt:lpstr>Mild cases (Influenza-like illness)</vt:lpstr>
      <vt:lpstr>PowerPoint Presentation</vt:lpstr>
      <vt:lpstr>Moderate Cases (Pneumonia)</vt:lpstr>
      <vt:lpstr>CRB 65 Scoring System </vt:lpstr>
      <vt:lpstr>Severe Cases (Severe Pneumonia, Sepsis)</vt:lpstr>
      <vt:lpstr>Critical Cases (ARDS, Septic shock)</vt:lpstr>
      <vt:lpstr>PowerPoint Presentation</vt:lpstr>
      <vt:lpstr>PowerPoint Presentation</vt:lpstr>
      <vt:lpstr>Available Treatment</vt:lpstr>
      <vt:lpstr>COVID- 19 and Mental Health</vt:lpstr>
      <vt:lpstr>PowerPoint Presentation</vt:lpstr>
      <vt:lpstr>Take-Home Message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USER</cp:lastModifiedBy>
  <cp:revision>317</cp:revision>
  <dcterms:created xsi:type="dcterms:W3CDTF">2020-04-20T17:06:19Z</dcterms:created>
  <dcterms:modified xsi:type="dcterms:W3CDTF">2020-07-15T10:22:49Z</dcterms:modified>
</cp:coreProperties>
</file>